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73" r:id="rId3"/>
    <p:sldId id="274" r:id="rId4"/>
    <p:sldId id="275" r:id="rId5"/>
    <p:sldId id="276" r:id="rId6"/>
    <p:sldId id="272" r:id="rId7"/>
    <p:sldId id="282" r:id="rId8"/>
    <p:sldId id="283" r:id="rId9"/>
    <p:sldId id="284" r:id="rId10"/>
    <p:sldId id="285" r:id="rId11"/>
    <p:sldId id="277" r:id="rId12"/>
    <p:sldId id="271" r:id="rId13"/>
    <p:sldId id="268" r:id="rId14"/>
    <p:sldId id="286"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60"/>
  </p:normalViewPr>
  <p:slideViewPr>
    <p:cSldViewPr snapToGrid="0">
      <p:cViewPr varScale="1">
        <p:scale>
          <a:sx n="85" d="100"/>
          <a:sy n="85" d="100"/>
        </p:scale>
        <p:origin x="54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049794-C84E-4082-8D4E-5398E1A45EA7}" type="datetimeFigureOut">
              <a:rPr lang="en-US" smtClean="0"/>
              <a:t>3/13/2024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BBC0CB-5391-4231-9479-19483AC32BF0}" type="slidenum">
              <a:rPr lang="en-US" smtClean="0"/>
              <a:t>‹#›</a:t>
            </a:fld>
            <a:endParaRPr lang="en-US"/>
          </a:p>
        </p:txBody>
      </p:sp>
    </p:spTree>
    <p:extLst>
      <p:ext uri="{BB962C8B-B14F-4D97-AF65-F5344CB8AC3E}">
        <p14:creationId xmlns:p14="http://schemas.microsoft.com/office/powerpoint/2010/main" val="2275304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7A3FF-9141-45E8-B755-E24412292F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CDFA5BA-64EF-4BEF-A77D-59421F1CC5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C374BA-0BF1-464A-A206-139518D5088A}"/>
              </a:ext>
            </a:extLst>
          </p:cNvPr>
          <p:cNvSpPr>
            <a:spLocks noGrp="1"/>
          </p:cNvSpPr>
          <p:nvPr>
            <p:ph type="dt" sz="half" idx="10"/>
          </p:nvPr>
        </p:nvSpPr>
        <p:spPr/>
        <p:txBody>
          <a:bodyPr/>
          <a:lstStyle/>
          <a:p>
            <a:fld id="{5871C1B8-AD85-425D-A891-7F7F61302E2F}" type="datetime1">
              <a:rPr lang="en-US" smtClean="0"/>
              <a:t>3/13/2024</a:t>
            </a:fld>
            <a:endParaRPr lang="en-US"/>
          </a:p>
        </p:txBody>
      </p:sp>
      <p:sp>
        <p:nvSpPr>
          <p:cNvPr id="5" name="Footer Placeholder 4">
            <a:extLst>
              <a:ext uri="{FF2B5EF4-FFF2-40B4-BE49-F238E27FC236}">
                <a16:creationId xmlns:a16="http://schemas.microsoft.com/office/drawing/2014/main" id="{65245264-C8F3-454B-A2E8-F18608F54C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1407D2-BE6D-49D3-B82D-F52DAF80B939}"/>
              </a:ext>
            </a:extLst>
          </p:cNvPr>
          <p:cNvSpPr>
            <a:spLocks noGrp="1"/>
          </p:cNvSpPr>
          <p:nvPr>
            <p:ph type="sldNum" sz="quarter" idx="12"/>
          </p:nvPr>
        </p:nvSpPr>
        <p:spPr/>
        <p:txBody>
          <a:bodyPr/>
          <a:lstStyle/>
          <a:p>
            <a:fld id="{F1BBE439-A689-4E67-A7FC-21353A5E3273}" type="slidenum">
              <a:rPr lang="en-US" smtClean="0"/>
              <a:t>‹#›</a:t>
            </a:fld>
            <a:endParaRPr lang="en-US"/>
          </a:p>
        </p:txBody>
      </p:sp>
    </p:spTree>
    <p:extLst>
      <p:ext uri="{BB962C8B-B14F-4D97-AF65-F5344CB8AC3E}">
        <p14:creationId xmlns:p14="http://schemas.microsoft.com/office/powerpoint/2010/main" val="2516279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F9DA2-750B-4770-9615-DBF50FDEAE9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C73B329-366B-4364-B3DD-6B02391CA8A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402620-E180-41CB-8196-DC02A9AE5BDD}"/>
              </a:ext>
            </a:extLst>
          </p:cNvPr>
          <p:cNvSpPr>
            <a:spLocks noGrp="1"/>
          </p:cNvSpPr>
          <p:nvPr>
            <p:ph type="dt" sz="half" idx="10"/>
          </p:nvPr>
        </p:nvSpPr>
        <p:spPr/>
        <p:txBody>
          <a:bodyPr/>
          <a:lstStyle/>
          <a:p>
            <a:fld id="{20FF004B-D373-4ACF-8E4D-48BE0C605F2C}" type="datetime1">
              <a:rPr lang="en-US" smtClean="0"/>
              <a:t>3/13/2024</a:t>
            </a:fld>
            <a:endParaRPr lang="en-US"/>
          </a:p>
        </p:txBody>
      </p:sp>
      <p:sp>
        <p:nvSpPr>
          <p:cNvPr id="5" name="Footer Placeholder 4">
            <a:extLst>
              <a:ext uri="{FF2B5EF4-FFF2-40B4-BE49-F238E27FC236}">
                <a16:creationId xmlns:a16="http://schemas.microsoft.com/office/drawing/2014/main" id="{CF719B56-7EC3-4CAC-A2B1-D41860A074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B3C05D-D514-433F-BF5B-B3AF249623DA}"/>
              </a:ext>
            </a:extLst>
          </p:cNvPr>
          <p:cNvSpPr>
            <a:spLocks noGrp="1"/>
          </p:cNvSpPr>
          <p:nvPr>
            <p:ph type="sldNum" sz="quarter" idx="12"/>
          </p:nvPr>
        </p:nvSpPr>
        <p:spPr/>
        <p:txBody>
          <a:bodyPr/>
          <a:lstStyle/>
          <a:p>
            <a:fld id="{F1BBE439-A689-4E67-A7FC-21353A5E3273}" type="slidenum">
              <a:rPr lang="en-US" smtClean="0"/>
              <a:t>‹#›</a:t>
            </a:fld>
            <a:endParaRPr lang="en-US"/>
          </a:p>
        </p:txBody>
      </p:sp>
    </p:spTree>
    <p:extLst>
      <p:ext uri="{BB962C8B-B14F-4D97-AF65-F5344CB8AC3E}">
        <p14:creationId xmlns:p14="http://schemas.microsoft.com/office/powerpoint/2010/main" val="110123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58BD37-5EEC-4278-9EE0-DEDA68523E5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5954F55-9B66-4AF7-861C-2816F301B6C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4E022F-DB20-48FF-B7DE-A7D6AE7ACB56}"/>
              </a:ext>
            </a:extLst>
          </p:cNvPr>
          <p:cNvSpPr>
            <a:spLocks noGrp="1"/>
          </p:cNvSpPr>
          <p:nvPr>
            <p:ph type="dt" sz="half" idx="10"/>
          </p:nvPr>
        </p:nvSpPr>
        <p:spPr/>
        <p:txBody>
          <a:bodyPr/>
          <a:lstStyle/>
          <a:p>
            <a:fld id="{11975FD9-FC47-40E4-9D7D-6C72459C26E6}" type="datetime1">
              <a:rPr lang="en-US" smtClean="0"/>
              <a:t>3/13/2024</a:t>
            </a:fld>
            <a:endParaRPr lang="en-US"/>
          </a:p>
        </p:txBody>
      </p:sp>
      <p:sp>
        <p:nvSpPr>
          <p:cNvPr id="5" name="Footer Placeholder 4">
            <a:extLst>
              <a:ext uri="{FF2B5EF4-FFF2-40B4-BE49-F238E27FC236}">
                <a16:creationId xmlns:a16="http://schemas.microsoft.com/office/drawing/2014/main" id="{C4A4F91C-FF26-425A-85F3-7D114B0018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A4D104-020C-4293-8961-D68B124F2A30}"/>
              </a:ext>
            </a:extLst>
          </p:cNvPr>
          <p:cNvSpPr>
            <a:spLocks noGrp="1"/>
          </p:cNvSpPr>
          <p:nvPr>
            <p:ph type="sldNum" sz="quarter" idx="12"/>
          </p:nvPr>
        </p:nvSpPr>
        <p:spPr/>
        <p:txBody>
          <a:bodyPr/>
          <a:lstStyle/>
          <a:p>
            <a:fld id="{F1BBE439-A689-4E67-A7FC-21353A5E3273}" type="slidenum">
              <a:rPr lang="en-US" smtClean="0"/>
              <a:t>‹#›</a:t>
            </a:fld>
            <a:endParaRPr lang="en-US"/>
          </a:p>
        </p:txBody>
      </p:sp>
    </p:spTree>
    <p:extLst>
      <p:ext uri="{BB962C8B-B14F-4D97-AF65-F5344CB8AC3E}">
        <p14:creationId xmlns:p14="http://schemas.microsoft.com/office/powerpoint/2010/main" val="4016264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0D6E4-58FD-4F5E-8EF0-25336D491785}"/>
              </a:ext>
            </a:extLst>
          </p:cNvPr>
          <p:cNvSpPr>
            <a:spLocks noGrp="1"/>
          </p:cNvSpPr>
          <p:nvPr>
            <p:ph type="title"/>
          </p:nvPr>
        </p:nvSpPr>
        <p:spPr>
          <a:xfrm>
            <a:off x="838200" y="365125"/>
            <a:ext cx="10515600" cy="647887"/>
          </a:xfrm>
        </p:spPr>
        <p:txBody>
          <a:bodyPr/>
          <a:lstStyle>
            <a:lvl1pPr>
              <a:defRPr b="1">
                <a:solidFill>
                  <a:schemeClr val="accent1">
                    <a:lumMod val="75000"/>
                  </a:schemeClr>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D11BAE46-2D00-4EA2-BB3E-0D91A14A6BD0}"/>
              </a:ext>
            </a:extLst>
          </p:cNvPr>
          <p:cNvSpPr>
            <a:spLocks noGrp="1"/>
          </p:cNvSpPr>
          <p:nvPr>
            <p:ph idx="1"/>
          </p:nvPr>
        </p:nvSpPr>
        <p:spPr>
          <a:xfrm>
            <a:off x="838200" y="1201271"/>
            <a:ext cx="10515600" cy="49756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B3BC85-5AB3-4E0B-B666-19AC052F6DB7}"/>
              </a:ext>
            </a:extLst>
          </p:cNvPr>
          <p:cNvSpPr>
            <a:spLocks noGrp="1"/>
          </p:cNvSpPr>
          <p:nvPr>
            <p:ph type="dt" sz="half" idx="10"/>
          </p:nvPr>
        </p:nvSpPr>
        <p:spPr/>
        <p:txBody>
          <a:bodyPr/>
          <a:lstStyle/>
          <a:p>
            <a:fld id="{85A7C1C3-5378-46F6-AA21-02B58FE971C6}" type="datetime1">
              <a:rPr lang="en-US" smtClean="0"/>
              <a:t>3/13/2024</a:t>
            </a:fld>
            <a:endParaRPr lang="en-US"/>
          </a:p>
        </p:txBody>
      </p:sp>
      <p:sp>
        <p:nvSpPr>
          <p:cNvPr id="5" name="Footer Placeholder 4">
            <a:extLst>
              <a:ext uri="{FF2B5EF4-FFF2-40B4-BE49-F238E27FC236}">
                <a16:creationId xmlns:a16="http://schemas.microsoft.com/office/drawing/2014/main" id="{3A7DC114-8F75-43E7-979F-EF5C200153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66C484-0E3A-44EA-8559-A22A2FCB727D}"/>
              </a:ext>
            </a:extLst>
          </p:cNvPr>
          <p:cNvSpPr>
            <a:spLocks noGrp="1"/>
          </p:cNvSpPr>
          <p:nvPr>
            <p:ph type="sldNum" sz="quarter" idx="12"/>
          </p:nvPr>
        </p:nvSpPr>
        <p:spPr/>
        <p:txBody>
          <a:bodyPr/>
          <a:lstStyle>
            <a:lvl1pPr>
              <a:defRPr sz="1400">
                <a:solidFill>
                  <a:schemeClr val="tx1"/>
                </a:solidFill>
              </a:defRPr>
            </a:lvl1pPr>
          </a:lstStyle>
          <a:p>
            <a:fld id="{F1BBE439-A689-4E67-A7FC-21353A5E3273}" type="slidenum">
              <a:rPr lang="en-US" smtClean="0"/>
              <a:pPr/>
              <a:t>‹#›</a:t>
            </a:fld>
            <a:endParaRPr lang="en-US" dirty="0"/>
          </a:p>
        </p:txBody>
      </p:sp>
      <p:sp>
        <p:nvSpPr>
          <p:cNvPr id="7" name="Rectangle 6">
            <a:extLst>
              <a:ext uri="{FF2B5EF4-FFF2-40B4-BE49-F238E27FC236}">
                <a16:creationId xmlns:a16="http://schemas.microsoft.com/office/drawing/2014/main" id="{BE770D6A-3FD7-42FD-A476-85B1F00CAE44}"/>
              </a:ext>
            </a:extLst>
          </p:cNvPr>
          <p:cNvSpPr/>
          <p:nvPr userDrawn="1"/>
        </p:nvSpPr>
        <p:spPr>
          <a:xfrm>
            <a:off x="775447" y="1013012"/>
            <a:ext cx="10578353" cy="124433"/>
          </a:xfrm>
          <a:prstGeom prst="rect">
            <a:avLst/>
          </a:prstGeom>
          <a:gradFill flip="none" rotWithShape="1">
            <a:gsLst>
              <a:gs pos="0">
                <a:schemeClr val="accent1">
                  <a:lumMod val="5000"/>
                  <a:lumOff val="95000"/>
                </a:schemeClr>
              </a:gs>
              <a:gs pos="74000">
                <a:schemeClr val="accent1">
                  <a:lumMod val="75000"/>
                </a:schemeClr>
              </a:gs>
              <a:gs pos="83000">
                <a:schemeClr val="accent1">
                  <a:lumMod val="50000"/>
                </a:schemeClr>
              </a:gs>
              <a:gs pos="100000">
                <a:schemeClr val="accent1">
                  <a:lumMod val="5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035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E8847-C3B2-4062-A312-8470639A43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B21D18-4B57-451B-BCCE-6270B470F1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1478026-920F-41C1-B09C-9C3AEC60FC0D}"/>
              </a:ext>
            </a:extLst>
          </p:cNvPr>
          <p:cNvSpPr>
            <a:spLocks noGrp="1"/>
          </p:cNvSpPr>
          <p:nvPr>
            <p:ph type="dt" sz="half" idx="10"/>
          </p:nvPr>
        </p:nvSpPr>
        <p:spPr/>
        <p:txBody>
          <a:bodyPr/>
          <a:lstStyle/>
          <a:p>
            <a:fld id="{B49A1A5E-9C33-4F86-80D9-4BAED0911429}" type="datetime1">
              <a:rPr lang="en-US" smtClean="0"/>
              <a:t>3/13/2024</a:t>
            </a:fld>
            <a:endParaRPr lang="en-US"/>
          </a:p>
        </p:txBody>
      </p:sp>
      <p:sp>
        <p:nvSpPr>
          <p:cNvPr id="5" name="Footer Placeholder 4">
            <a:extLst>
              <a:ext uri="{FF2B5EF4-FFF2-40B4-BE49-F238E27FC236}">
                <a16:creationId xmlns:a16="http://schemas.microsoft.com/office/drawing/2014/main" id="{0DA4277F-A567-4DE2-9069-3486F087AE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E7B2B2-8F13-43E4-8DBE-5E0DC650A78D}"/>
              </a:ext>
            </a:extLst>
          </p:cNvPr>
          <p:cNvSpPr>
            <a:spLocks noGrp="1"/>
          </p:cNvSpPr>
          <p:nvPr>
            <p:ph type="sldNum" sz="quarter" idx="12"/>
          </p:nvPr>
        </p:nvSpPr>
        <p:spPr/>
        <p:txBody>
          <a:bodyPr/>
          <a:lstStyle/>
          <a:p>
            <a:fld id="{F1BBE439-A689-4E67-A7FC-21353A5E3273}" type="slidenum">
              <a:rPr lang="en-US" smtClean="0"/>
              <a:t>‹#›</a:t>
            </a:fld>
            <a:endParaRPr lang="en-US"/>
          </a:p>
        </p:txBody>
      </p:sp>
    </p:spTree>
    <p:extLst>
      <p:ext uri="{BB962C8B-B14F-4D97-AF65-F5344CB8AC3E}">
        <p14:creationId xmlns:p14="http://schemas.microsoft.com/office/powerpoint/2010/main" val="3378107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85-D6AE-444D-9E93-D461D38D35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E7F0B0-7675-4CB4-B1F3-D1239E0E697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0E5491B-C40B-49C8-B56B-A1623FEF14B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1E647DA-E47F-4B79-A90B-AFF638B14FC4}"/>
              </a:ext>
            </a:extLst>
          </p:cNvPr>
          <p:cNvSpPr>
            <a:spLocks noGrp="1"/>
          </p:cNvSpPr>
          <p:nvPr>
            <p:ph type="dt" sz="half" idx="10"/>
          </p:nvPr>
        </p:nvSpPr>
        <p:spPr/>
        <p:txBody>
          <a:bodyPr/>
          <a:lstStyle/>
          <a:p>
            <a:fld id="{CAA102CB-F384-4A4C-82B8-79D60BFA27C5}" type="datetime1">
              <a:rPr lang="en-US" smtClean="0"/>
              <a:t>3/13/2024</a:t>
            </a:fld>
            <a:endParaRPr lang="en-US"/>
          </a:p>
        </p:txBody>
      </p:sp>
      <p:sp>
        <p:nvSpPr>
          <p:cNvPr id="6" name="Footer Placeholder 5">
            <a:extLst>
              <a:ext uri="{FF2B5EF4-FFF2-40B4-BE49-F238E27FC236}">
                <a16:creationId xmlns:a16="http://schemas.microsoft.com/office/drawing/2014/main" id="{15827053-2487-412D-BFB4-93DBFC62EB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A22E3A-B41E-4F6A-88ED-78DFFE1A5AB6}"/>
              </a:ext>
            </a:extLst>
          </p:cNvPr>
          <p:cNvSpPr>
            <a:spLocks noGrp="1"/>
          </p:cNvSpPr>
          <p:nvPr>
            <p:ph type="sldNum" sz="quarter" idx="12"/>
          </p:nvPr>
        </p:nvSpPr>
        <p:spPr/>
        <p:txBody>
          <a:bodyPr/>
          <a:lstStyle/>
          <a:p>
            <a:fld id="{F1BBE439-A689-4E67-A7FC-21353A5E3273}" type="slidenum">
              <a:rPr lang="en-US" smtClean="0"/>
              <a:t>‹#›</a:t>
            </a:fld>
            <a:endParaRPr lang="en-US"/>
          </a:p>
        </p:txBody>
      </p:sp>
    </p:spTree>
    <p:extLst>
      <p:ext uri="{BB962C8B-B14F-4D97-AF65-F5344CB8AC3E}">
        <p14:creationId xmlns:p14="http://schemas.microsoft.com/office/powerpoint/2010/main" val="778190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B6F89-A02B-4132-8774-A1395D1BCA7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3062E5F-CA6C-4EDF-BD48-366EC90FF9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35B0677-BED7-4216-8A86-EA73D3EB0D8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826D05D-3447-4084-824C-10B6401718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3572110-AAE1-4116-8304-1279B9FEB78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AB4AC0-DA9C-4B3B-B738-64DA18BE908C}"/>
              </a:ext>
            </a:extLst>
          </p:cNvPr>
          <p:cNvSpPr>
            <a:spLocks noGrp="1"/>
          </p:cNvSpPr>
          <p:nvPr>
            <p:ph type="dt" sz="half" idx="10"/>
          </p:nvPr>
        </p:nvSpPr>
        <p:spPr/>
        <p:txBody>
          <a:bodyPr/>
          <a:lstStyle/>
          <a:p>
            <a:fld id="{16011134-CF07-4806-AC2D-C4CF86D8AF9B}" type="datetime1">
              <a:rPr lang="en-US" smtClean="0"/>
              <a:t>3/13/2024</a:t>
            </a:fld>
            <a:endParaRPr lang="en-US"/>
          </a:p>
        </p:txBody>
      </p:sp>
      <p:sp>
        <p:nvSpPr>
          <p:cNvPr id="8" name="Footer Placeholder 7">
            <a:extLst>
              <a:ext uri="{FF2B5EF4-FFF2-40B4-BE49-F238E27FC236}">
                <a16:creationId xmlns:a16="http://schemas.microsoft.com/office/drawing/2014/main" id="{B9BC0346-E7CA-49D4-9F16-C51CE8763B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C20EDF-1961-4C69-B624-FB250EC38A66}"/>
              </a:ext>
            </a:extLst>
          </p:cNvPr>
          <p:cNvSpPr>
            <a:spLocks noGrp="1"/>
          </p:cNvSpPr>
          <p:nvPr>
            <p:ph type="sldNum" sz="quarter" idx="12"/>
          </p:nvPr>
        </p:nvSpPr>
        <p:spPr/>
        <p:txBody>
          <a:bodyPr/>
          <a:lstStyle/>
          <a:p>
            <a:fld id="{F1BBE439-A689-4E67-A7FC-21353A5E3273}" type="slidenum">
              <a:rPr lang="en-US" smtClean="0"/>
              <a:t>‹#›</a:t>
            </a:fld>
            <a:endParaRPr lang="en-US"/>
          </a:p>
        </p:txBody>
      </p:sp>
    </p:spTree>
    <p:extLst>
      <p:ext uri="{BB962C8B-B14F-4D97-AF65-F5344CB8AC3E}">
        <p14:creationId xmlns:p14="http://schemas.microsoft.com/office/powerpoint/2010/main" val="230614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3C67B-7AEC-4DE3-B0C0-3F3AAE23B4B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33688C5-E58C-49CE-995A-8C22DF6ABE1A}"/>
              </a:ext>
            </a:extLst>
          </p:cNvPr>
          <p:cNvSpPr>
            <a:spLocks noGrp="1"/>
          </p:cNvSpPr>
          <p:nvPr>
            <p:ph type="dt" sz="half" idx="10"/>
          </p:nvPr>
        </p:nvSpPr>
        <p:spPr/>
        <p:txBody>
          <a:bodyPr/>
          <a:lstStyle/>
          <a:p>
            <a:fld id="{E3767434-8F23-4DD5-BD51-853123BE4FA3}" type="datetime1">
              <a:rPr lang="en-US" smtClean="0"/>
              <a:t>3/13/2024</a:t>
            </a:fld>
            <a:endParaRPr lang="en-US"/>
          </a:p>
        </p:txBody>
      </p:sp>
      <p:sp>
        <p:nvSpPr>
          <p:cNvPr id="4" name="Footer Placeholder 3">
            <a:extLst>
              <a:ext uri="{FF2B5EF4-FFF2-40B4-BE49-F238E27FC236}">
                <a16:creationId xmlns:a16="http://schemas.microsoft.com/office/drawing/2014/main" id="{B42F5AB5-AB00-4E48-9ACA-C9C8EF7277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E57664E-F5E7-44AA-8CB8-05E72BB28800}"/>
              </a:ext>
            </a:extLst>
          </p:cNvPr>
          <p:cNvSpPr>
            <a:spLocks noGrp="1"/>
          </p:cNvSpPr>
          <p:nvPr>
            <p:ph type="sldNum" sz="quarter" idx="12"/>
          </p:nvPr>
        </p:nvSpPr>
        <p:spPr/>
        <p:txBody>
          <a:bodyPr/>
          <a:lstStyle/>
          <a:p>
            <a:fld id="{F1BBE439-A689-4E67-A7FC-21353A5E3273}" type="slidenum">
              <a:rPr lang="en-US" smtClean="0"/>
              <a:t>‹#›</a:t>
            </a:fld>
            <a:endParaRPr lang="en-US"/>
          </a:p>
        </p:txBody>
      </p:sp>
    </p:spTree>
    <p:extLst>
      <p:ext uri="{BB962C8B-B14F-4D97-AF65-F5344CB8AC3E}">
        <p14:creationId xmlns:p14="http://schemas.microsoft.com/office/powerpoint/2010/main" val="2221151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902297-8E8E-4AB4-9D68-4806C3DB46E3}"/>
              </a:ext>
            </a:extLst>
          </p:cNvPr>
          <p:cNvSpPr>
            <a:spLocks noGrp="1"/>
          </p:cNvSpPr>
          <p:nvPr>
            <p:ph type="dt" sz="half" idx="10"/>
          </p:nvPr>
        </p:nvSpPr>
        <p:spPr/>
        <p:txBody>
          <a:bodyPr/>
          <a:lstStyle/>
          <a:p>
            <a:fld id="{594F706E-2165-4BB6-98D7-C9EE277D9AF2}" type="datetime1">
              <a:rPr lang="en-US" smtClean="0"/>
              <a:t>3/13/2024</a:t>
            </a:fld>
            <a:endParaRPr lang="en-US"/>
          </a:p>
        </p:txBody>
      </p:sp>
      <p:sp>
        <p:nvSpPr>
          <p:cNvPr id="3" name="Footer Placeholder 2">
            <a:extLst>
              <a:ext uri="{FF2B5EF4-FFF2-40B4-BE49-F238E27FC236}">
                <a16:creationId xmlns:a16="http://schemas.microsoft.com/office/drawing/2014/main" id="{91C1B121-2BB3-4C47-A8BB-0235FCC1B2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5A7427-D0DA-442F-8D0D-0CDCA9E6E8F1}"/>
              </a:ext>
            </a:extLst>
          </p:cNvPr>
          <p:cNvSpPr>
            <a:spLocks noGrp="1"/>
          </p:cNvSpPr>
          <p:nvPr>
            <p:ph type="sldNum" sz="quarter" idx="12"/>
          </p:nvPr>
        </p:nvSpPr>
        <p:spPr/>
        <p:txBody>
          <a:bodyPr/>
          <a:lstStyle/>
          <a:p>
            <a:fld id="{F1BBE439-A689-4E67-A7FC-21353A5E3273}" type="slidenum">
              <a:rPr lang="en-US" smtClean="0"/>
              <a:t>‹#›</a:t>
            </a:fld>
            <a:endParaRPr lang="en-US"/>
          </a:p>
        </p:txBody>
      </p:sp>
    </p:spTree>
    <p:extLst>
      <p:ext uri="{BB962C8B-B14F-4D97-AF65-F5344CB8AC3E}">
        <p14:creationId xmlns:p14="http://schemas.microsoft.com/office/powerpoint/2010/main" val="353634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45488-B7DC-4233-9CF4-2BAB6D2734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85622CB-FD0D-48BF-BEE0-48F522DA5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FAF1D7-322A-4F2D-B449-0B75EDAF87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66A572E-12A5-4C6D-A0BD-E26583CA3693}"/>
              </a:ext>
            </a:extLst>
          </p:cNvPr>
          <p:cNvSpPr>
            <a:spLocks noGrp="1"/>
          </p:cNvSpPr>
          <p:nvPr>
            <p:ph type="dt" sz="half" idx="10"/>
          </p:nvPr>
        </p:nvSpPr>
        <p:spPr/>
        <p:txBody>
          <a:bodyPr/>
          <a:lstStyle/>
          <a:p>
            <a:fld id="{9C8749A3-5F0E-45E0-B660-E2BE0FDEF0DF}" type="datetime1">
              <a:rPr lang="en-US" smtClean="0"/>
              <a:t>3/13/2024</a:t>
            </a:fld>
            <a:endParaRPr lang="en-US"/>
          </a:p>
        </p:txBody>
      </p:sp>
      <p:sp>
        <p:nvSpPr>
          <p:cNvPr id="6" name="Footer Placeholder 5">
            <a:extLst>
              <a:ext uri="{FF2B5EF4-FFF2-40B4-BE49-F238E27FC236}">
                <a16:creationId xmlns:a16="http://schemas.microsoft.com/office/drawing/2014/main" id="{361F9001-C117-4F23-B486-FA26671483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EC58DF-A1AA-4DBF-A169-6C121FC4F4F3}"/>
              </a:ext>
            </a:extLst>
          </p:cNvPr>
          <p:cNvSpPr>
            <a:spLocks noGrp="1"/>
          </p:cNvSpPr>
          <p:nvPr>
            <p:ph type="sldNum" sz="quarter" idx="12"/>
          </p:nvPr>
        </p:nvSpPr>
        <p:spPr/>
        <p:txBody>
          <a:bodyPr/>
          <a:lstStyle/>
          <a:p>
            <a:fld id="{F1BBE439-A689-4E67-A7FC-21353A5E3273}" type="slidenum">
              <a:rPr lang="en-US" smtClean="0"/>
              <a:t>‹#›</a:t>
            </a:fld>
            <a:endParaRPr lang="en-US"/>
          </a:p>
        </p:txBody>
      </p:sp>
    </p:spTree>
    <p:extLst>
      <p:ext uri="{BB962C8B-B14F-4D97-AF65-F5344CB8AC3E}">
        <p14:creationId xmlns:p14="http://schemas.microsoft.com/office/powerpoint/2010/main" val="3266024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F773-E3C1-45FC-89A6-256624740E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D7E4D61-5EDE-4C65-9A9B-95B9E159F8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5776EE-E80C-4D2F-BF09-A2C53CFBA2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CEE148-6E35-4ACE-AA60-7DB5D026D9D3}"/>
              </a:ext>
            </a:extLst>
          </p:cNvPr>
          <p:cNvSpPr>
            <a:spLocks noGrp="1"/>
          </p:cNvSpPr>
          <p:nvPr>
            <p:ph type="dt" sz="half" idx="10"/>
          </p:nvPr>
        </p:nvSpPr>
        <p:spPr/>
        <p:txBody>
          <a:bodyPr/>
          <a:lstStyle/>
          <a:p>
            <a:fld id="{1C0F3D22-82D8-46A7-A4C0-7A6FA54084BE}" type="datetime1">
              <a:rPr lang="en-US" smtClean="0"/>
              <a:t>3/13/2024</a:t>
            </a:fld>
            <a:endParaRPr lang="en-US"/>
          </a:p>
        </p:txBody>
      </p:sp>
      <p:sp>
        <p:nvSpPr>
          <p:cNvPr id="6" name="Footer Placeholder 5">
            <a:extLst>
              <a:ext uri="{FF2B5EF4-FFF2-40B4-BE49-F238E27FC236}">
                <a16:creationId xmlns:a16="http://schemas.microsoft.com/office/drawing/2014/main" id="{797B866B-8263-405B-9B0A-014EF7528A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3BC9C8-57C6-442E-9CD2-DE1361F90E9A}"/>
              </a:ext>
            </a:extLst>
          </p:cNvPr>
          <p:cNvSpPr>
            <a:spLocks noGrp="1"/>
          </p:cNvSpPr>
          <p:nvPr>
            <p:ph type="sldNum" sz="quarter" idx="12"/>
          </p:nvPr>
        </p:nvSpPr>
        <p:spPr/>
        <p:txBody>
          <a:bodyPr/>
          <a:lstStyle/>
          <a:p>
            <a:fld id="{F1BBE439-A689-4E67-A7FC-21353A5E3273}" type="slidenum">
              <a:rPr lang="en-US" smtClean="0"/>
              <a:t>‹#›</a:t>
            </a:fld>
            <a:endParaRPr lang="en-US"/>
          </a:p>
        </p:txBody>
      </p:sp>
    </p:spTree>
    <p:extLst>
      <p:ext uri="{BB962C8B-B14F-4D97-AF65-F5344CB8AC3E}">
        <p14:creationId xmlns:p14="http://schemas.microsoft.com/office/powerpoint/2010/main" val="3643384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AFB313-169D-44B0-B14E-EBFDCD9F3E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F2043F3-FEEE-4505-B1D8-82EAFD1845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139A35-A1B8-43A6-9D9A-6497217D9C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B2897B-F47E-49C0-A30B-118D7B86E5F3}" type="datetime1">
              <a:rPr lang="en-US" smtClean="0"/>
              <a:t>3/13/2024</a:t>
            </a:fld>
            <a:endParaRPr lang="en-US"/>
          </a:p>
        </p:txBody>
      </p:sp>
      <p:sp>
        <p:nvSpPr>
          <p:cNvPr id="5" name="Footer Placeholder 4">
            <a:extLst>
              <a:ext uri="{FF2B5EF4-FFF2-40B4-BE49-F238E27FC236}">
                <a16:creationId xmlns:a16="http://schemas.microsoft.com/office/drawing/2014/main" id="{D3EC52CA-23CF-4E6B-ADFB-73587FFDB2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6E1C351-54FE-4C8D-8888-FAE1CFCA25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BBE439-A689-4E67-A7FC-21353A5E3273}" type="slidenum">
              <a:rPr lang="en-US" smtClean="0"/>
              <a:t>‹#›</a:t>
            </a:fld>
            <a:endParaRPr lang="en-US"/>
          </a:p>
        </p:txBody>
      </p:sp>
    </p:spTree>
    <p:extLst>
      <p:ext uri="{BB962C8B-B14F-4D97-AF65-F5344CB8AC3E}">
        <p14:creationId xmlns:p14="http://schemas.microsoft.com/office/powerpoint/2010/main" val="24725179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5.png"/><Relationship Id="rId7"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EC2EB1E-AE7D-4CC4-A870-7B3A94A884E7}"/>
              </a:ext>
            </a:extLst>
          </p:cNvPr>
          <p:cNvSpPr txBox="1">
            <a:spLocks/>
          </p:cNvSpPr>
          <p:nvPr/>
        </p:nvSpPr>
        <p:spPr>
          <a:xfrm>
            <a:off x="1524000" y="1122363"/>
            <a:ext cx="9144000" cy="23876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3600"/>
              </a:spcAft>
            </a:pPr>
            <a:r>
              <a:rPr lang="en-US" sz="4400" dirty="0">
                <a:solidFill>
                  <a:schemeClr val="accent1">
                    <a:lumMod val="75000"/>
                  </a:schemeClr>
                </a:solidFill>
                <a:latin typeface="Times New Roman" panose="02020603050405020304" pitchFamily="18" charset="0"/>
                <a:cs typeface="Times New Roman" panose="02020603050405020304" pitchFamily="18" charset="0"/>
              </a:rPr>
              <a:t>CSE 4128</a:t>
            </a:r>
            <a:br>
              <a:rPr lang="en-US" sz="4400" dirty="0">
                <a:solidFill>
                  <a:schemeClr val="accent1">
                    <a:lumMod val="75000"/>
                  </a:schemeClr>
                </a:solidFill>
                <a:latin typeface="Times New Roman" panose="02020603050405020304" pitchFamily="18" charset="0"/>
                <a:cs typeface="Times New Roman" panose="02020603050405020304" pitchFamily="18" charset="0"/>
              </a:rPr>
            </a:br>
            <a:r>
              <a:rPr lang="en-US" sz="3200" dirty="0">
                <a:solidFill>
                  <a:schemeClr val="accent1">
                    <a:lumMod val="75000"/>
                  </a:schemeClr>
                </a:solidFill>
                <a:latin typeface="Times New Roman" panose="02020603050405020304" pitchFamily="18" charset="0"/>
                <a:cs typeface="Times New Roman" panose="02020603050405020304" pitchFamily="18" charset="0"/>
              </a:rPr>
              <a:t>Image Processing and Computer Vision </a:t>
            </a:r>
            <a:br>
              <a:rPr lang="en-US" sz="3200" dirty="0">
                <a:solidFill>
                  <a:schemeClr val="accent1">
                    <a:lumMod val="75000"/>
                  </a:schemeClr>
                </a:solidFill>
                <a:latin typeface="Times New Roman" panose="02020603050405020304" pitchFamily="18" charset="0"/>
                <a:cs typeface="Times New Roman" panose="02020603050405020304" pitchFamily="18" charset="0"/>
              </a:rPr>
            </a:br>
            <a:r>
              <a:rPr lang="en-US" sz="3200" dirty="0">
                <a:solidFill>
                  <a:schemeClr val="accent1">
                    <a:lumMod val="75000"/>
                  </a:schemeClr>
                </a:solidFill>
                <a:latin typeface="Times New Roman" panose="02020603050405020304" pitchFamily="18" charset="0"/>
                <a:cs typeface="Times New Roman" panose="02020603050405020304" pitchFamily="18" charset="0"/>
              </a:rPr>
              <a:t>Laboratory</a:t>
            </a:r>
            <a:br>
              <a:rPr lang="en-US" sz="3200" dirty="0">
                <a:solidFill>
                  <a:schemeClr val="accent1">
                    <a:lumMod val="75000"/>
                  </a:schemeClr>
                </a:solidFill>
                <a:latin typeface="Times New Roman" panose="02020603050405020304" pitchFamily="18" charset="0"/>
                <a:cs typeface="Times New Roman" panose="02020603050405020304" pitchFamily="18" charset="0"/>
              </a:rPr>
            </a:br>
            <a:br>
              <a:rPr lang="en-US" sz="2400" dirty="0">
                <a:solidFill>
                  <a:schemeClr val="accent1">
                    <a:lumMod val="75000"/>
                  </a:schemeClr>
                </a:solidFill>
                <a:latin typeface="Times New Roman" panose="02020603050405020304" pitchFamily="18" charset="0"/>
                <a:cs typeface="Times New Roman" panose="02020603050405020304" pitchFamily="18" charset="0"/>
              </a:rPr>
            </a:br>
            <a:r>
              <a:rPr lang="en-US" sz="2400" u="sng" dirty="0">
                <a:solidFill>
                  <a:schemeClr val="accent1">
                    <a:lumMod val="75000"/>
                  </a:schemeClr>
                </a:solidFill>
                <a:latin typeface="Times New Roman" panose="02020603050405020304" pitchFamily="18" charset="0"/>
                <a:cs typeface="Times New Roman" panose="02020603050405020304" pitchFamily="18" charset="0"/>
              </a:rPr>
              <a:t>Week 3: Histogram Equalization</a:t>
            </a:r>
          </a:p>
        </p:txBody>
      </p:sp>
      <p:sp>
        <p:nvSpPr>
          <p:cNvPr id="11" name="TextBox 10">
            <a:extLst>
              <a:ext uri="{FF2B5EF4-FFF2-40B4-BE49-F238E27FC236}">
                <a16:creationId xmlns:a16="http://schemas.microsoft.com/office/drawing/2014/main" id="{A7B72110-2830-405F-A97D-38124C49880A}"/>
              </a:ext>
            </a:extLst>
          </p:cNvPr>
          <p:cNvSpPr txBox="1"/>
          <p:nvPr/>
        </p:nvSpPr>
        <p:spPr>
          <a:xfrm>
            <a:off x="2117881" y="4087894"/>
            <a:ext cx="3616888" cy="1200329"/>
          </a:xfrm>
          <a:prstGeom prst="rect">
            <a:avLst/>
          </a:prstGeom>
          <a:noFill/>
        </p:spPr>
        <p:txBody>
          <a:bodyPr wrap="none" rtlCol="0">
            <a:spAutoFit/>
          </a:bodyPr>
          <a:lstStyle/>
          <a:p>
            <a:r>
              <a:rPr lang="en-US" sz="2400" b="1" dirty="0"/>
              <a:t>Dr. Sk. Md. </a:t>
            </a:r>
            <a:r>
              <a:rPr lang="en-US" sz="2400" b="1" dirty="0" err="1"/>
              <a:t>Masudul</a:t>
            </a:r>
            <a:r>
              <a:rPr lang="en-US" sz="2400" b="1" dirty="0"/>
              <a:t> Ahsan</a:t>
            </a:r>
          </a:p>
          <a:p>
            <a:r>
              <a:rPr lang="en-US" sz="2400" dirty="0"/>
              <a:t>Professor</a:t>
            </a:r>
          </a:p>
          <a:p>
            <a:r>
              <a:rPr lang="en-US" sz="2400" dirty="0"/>
              <a:t>Dept. of CSE, KUET</a:t>
            </a:r>
          </a:p>
        </p:txBody>
      </p:sp>
      <p:sp>
        <p:nvSpPr>
          <p:cNvPr id="12" name="TextBox 11">
            <a:extLst>
              <a:ext uri="{FF2B5EF4-FFF2-40B4-BE49-F238E27FC236}">
                <a16:creationId xmlns:a16="http://schemas.microsoft.com/office/drawing/2014/main" id="{C87AB50B-0179-40F3-A610-EF4D08807941}"/>
              </a:ext>
            </a:extLst>
          </p:cNvPr>
          <p:cNvSpPr txBox="1"/>
          <p:nvPr/>
        </p:nvSpPr>
        <p:spPr>
          <a:xfrm>
            <a:off x="7061514" y="4087894"/>
            <a:ext cx="2517741" cy="1200329"/>
          </a:xfrm>
          <a:prstGeom prst="rect">
            <a:avLst/>
          </a:prstGeom>
          <a:noFill/>
        </p:spPr>
        <p:txBody>
          <a:bodyPr wrap="none" rtlCol="0">
            <a:spAutoFit/>
          </a:bodyPr>
          <a:lstStyle/>
          <a:p>
            <a:r>
              <a:rPr lang="en-US" sz="2400" b="1" dirty="0" err="1"/>
              <a:t>Dipannita</a:t>
            </a:r>
            <a:r>
              <a:rPr lang="en-US" sz="2400" b="1" dirty="0"/>
              <a:t> Biswas</a:t>
            </a:r>
          </a:p>
          <a:p>
            <a:r>
              <a:rPr lang="en-US" sz="2400" dirty="0"/>
              <a:t>Lecturer</a:t>
            </a:r>
          </a:p>
          <a:p>
            <a:r>
              <a:rPr lang="en-US" sz="2400" dirty="0"/>
              <a:t>Dept. of CSE, KUET</a:t>
            </a:r>
          </a:p>
        </p:txBody>
      </p:sp>
      <p:sp>
        <p:nvSpPr>
          <p:cNvPr id="13" name="Slide Number Placeholder 12">
            <a:extLst>
              <a:ext uri="{FF2B5EF4-FFF2-40B4-BE49-F238E27FC236}">
                <a16:creationId xmlns:a16="http://schemas.microsoft.com/office/drawing/2014/main" id="{829293B8-AE69-4EB7-8E1B-F058A1AF1A40}"/>
              </a:ext>
            </a:extLst>
          </p:cNvPr>
          <p:cNvSpPr>
            <a:spLocks noGrp="1"/>
          </p:cNvSpPr>
          <p:nvPr>
            <p:ph type="sldNum" sz="quarter" idx="12"/>
          </p:nvPr>
        </p:nvSpPr>
        <p:spPr/>
        <p:txBody>
          <a:bodyPr/>
          <a:lstStyle/>
          <a:p>
            <a:fld id="{F1BBE439-A689-4E67-A7FC-21353A5E3273}" type="slidenum">
              <a:rPr lang="en-US" smtClean="0"/>
              <a:t>1</a:t>
            </a:fld>
            <a:endParaRPr lang="en-US"/>
          </a:p>
        </p:txBody>
      </p:sp>
    </p:spTree>
    <p:extLst>
      <p:ext uri="{BB962C8B-B14F-4D97-AF65-F5344CB8AC3E}">
        <p14:creationId xmlns:p14="http://schemas.microsoft.com/office/powerpoint/2010/main" val="1247185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136ED39-5EEF-4098-B1BF-DCFADE09580C}"/>
              </a:ext>
            </a:extLst>
          </p:cNvPr>
          <p:cNvPicPr>
            <a:picLocks noChangeAspect="1"/>
          </p:cNvPicPr>
          <p:nvPr/>
        </p:nvPicPr>
        <p:blipFill>
          <a:blip r:embed="rId2"/>
          <a:stretch>
            <a:fillRect/>
          </a:stretch>
        </p:blipFill>
        <p:spPr>
          <a:xfrm>
            <a:off x="2952643" y="3084654"/>
            <a:ext cx="2753171" cy="1807387"/>
          </a:xfrm>
          <a:prstGeom prst="rect">
            <a:avLst/>
          </a:prstGeom>
        </p:spPr>
      </p:pic>
      <p:sp>
        <p:nvSpPr>
          <p:cNvPr id="2" name="Title 1">
            <a:extLst>
              <a:ext uri="{FF2B5EF4-FFF2-40B4-BE49-F238E27FC236}">
                <a16:creationId xmlns:a16="http://schemas.microsoft.com/office/drawing/2014/main" id="{BBFFD81B-588D-4C97-B2F6-E216B57EF33D}"/>
              </a:ext>
            </a:extLst>
          </p:cNvPr>
          <p:cNvSpPr>
            <a:spLocks noGrp="1"/>
          </p:cNvSpPr>
          <p:nvPr>
            <p:ph type="title"/>
          </p:nvPr>
        </p:nvSpPr>
        <p:spPr/>
        <p:txBody>
          <a:bodyPr>
            <a:normAutofit fontScale="90000"/>
          </a:bodyPr>
          <a:lstStyle/>
          <a:p>
            <a:r>
              <a:rPr lang="en-US" dirty="0"/>
              <a:t>Classwork</a:t>
            </a:r>
          </a:p>
        </p:txBody>
      </p:sp>
      <p:sp>
        <p:nvSpPr>
          <p:cNvPr id="4" name="Slide Number Placeholder 3">
            <a:extLst>
              <a:ext uri="{FF2B5EF4-FFF2-40B4-BE49-F238E27FC236}">
                <a16:creationId xmlns:a16="http://schemas.microsoft.com/office/drawing/2014/main" id="{CA1EB475-7A86-40D2-A4C7-BB547A52D785}"/>
              </a:ext>
            </a:extLst>
          </p:cNvPr>
          <p:cNvSpPr>
            <a:spLocks noGrp="1"/>
          </p:cNvSpPr>
          <p:nvPr>
            <p:ph type="sldNum" sz="quarter" idx="12"/>
          </p:nvPr>
        </p:nvSpPr>
        <p:spPr/>
        <p:txBody>
          <a:bodyPr/>
          <a:lstStyle/>
          <a:p>
            <a:fld id="{F1BBE439-A689-4E67-A7FC-21353A5E3273}" type="slidenum">
              <a:rPr lang="en-US" smtClean="0"/>
              <a:pPr/>
              <a:t>10</a:t>
            </a:fld>
            <a:endParaRPr lang="en-US" dirty="0"/>
          </a:p>
        </p:txBody>
      </p:sp>
      <p:pic>
        <p:nvPicPr>
          <p:cNvPr id="5" name="Content Placeholder 4">
            <a:extLst>
              <a:ext uri="{FF2B5EF4-FFF2-40B4-BE49-F238E27FC236}">
                <a16:creationId xmlns:a16="http://schemas.microsoft.com/office/drawing/2014/main" id="{673B043E-0875-44D4-B555-7D73263088BC}"/>
              </a:ext>
            </a:extLst>
          </p:cNvPr>
          <p:cNvPicPr>
            <a:picLocks noChangeAspect="1"/>
          </p:cNvPicPr>
          <p:nvPr/>
        </p:nvPicPr>
        <p:blipFill rotWithShape="1">
          <a:blip r:embed="rId3"/>
          <a:srcRect l="1883" t="9502" r="1987"/>
          <a:stretch/>
        </p:blipFill>
        <p:spPr>
          <a:xfrm>
            <a:off x="0" y="2630871"/>
            <a:ext cx="2653553" cy="1793762"/>
          </a:xfrm>
          <a:prstGeom prst="rect">
            <a:avLst/>
          </a:prstGeom>
        </p:spPr>
      </p:pic>
      <p:pic>
        <p:nvPicPr>
          <p:cNvPr id="7" name="Picture 6">
            <a:extLst>
              <a:ext uri="{FF2B5EF4-FFF2-40B4-BE49-F238E27FC236}">
                <a16:creationId xmlns:a16="http://schemas.microsoft.com/office/drawing/2014/main" id="{130C9BBB-AC3E-48E7-B898-6335850A35D3}"/>
              </a:ext>
            </a:extLst>
          </p:cNvPr>
          <p:cNvPicPr>
            <a:picLocks noChangeAspect="1"/>
          </p:cNvPicPr>
          <p:nvPr/>
        </p:nvPicPr>
        <p:blipFill>
          <a:blip r:embed="rId4"/>
          <a:stretch>
            <a:fillRect/>
          </a:stretch>
        </p:blipFill>
        <p:spPr>
          <a:xfrm>
            <a:off x="6678346" y="4589232"/>
            <a:ext cx="2964364" cy="1949680"/>
          </a:xfrm>
          <a:prstGeom prst="rect">
            <a:avLst/>
          </a:prstGeom>
        </p:spPr>
      </p:pic>
      <p:pic>
        <p:nvPicPr>
          <p:cNvPr id="9" name="Picture 8">
            <a:extLst>
              <a:ext uri="{FF2B5EF4-FFF2-40B4-BE49-F238E27FC236}">
                <a16:creationId xmlns:a16="http://schemas.microsoft.com/office/drawing/2014/main" id="{7DBA1BBF-A71D-4EF4-9DC7-7600A923ECC6}"/>
              </a:ext>
            </a:extLst>
          </p:cNvPr>
          <p:cNvPicPr>
            <a:picLocks noChangeAspect="1"/>
          </p:cNvPicPr>
          <p:nvPr/>
        </p:nvPicPr>
        <p:blipFill>
          <a:blip r:embed="rId5"/>
          <a:stretch>
            <a:fillRect/>
          </a:stretch>
        </p:blipFill>
        <p:spPr>
          <a:xfrm>
            <a:off x="2952683" y="5031880"/>
            <a:ext cx="2700392" cy="1793762"/>
          </a:xfrm>
          <a:prstGeom prst="rect">
            <a:avLst/>
          </a:prstGeom>
        </p:spPr>
      </p:pic>
      <p:pic>
        <p:nvPicPr>
          <p:cNvPr id="15" name="Picture 14">
            <a:extLst>
              <a:ext uri="{FF2B5EF4-FFF2-40B4-BE49-F238E27FC236}">
                <a16:creationId xmlns:a16="http://schemas.microsoft.com/office/drawing/2014/main" id="{8F595DA0-17DA-4D9B-B759-0C12E9A842BB}"/>
              </a:ext>
            </a:extLst>
          </p:cNvPr>
          <p:cNvPicPr>
            <a:picLocks noChangeAspect="1"/>
          </p:cNvPicPr>
          <p:nvPr/>
        </p:nvPicPr>
        <p:blipFill>
          <a:blip r:embed="rId6"/>
          <a:stretch>
            <a:fillRect/>
          </a:stretch>
        </p:blipFill>
        <p:spPr>
          <a:xfrm>
            <a:off x="8890035" y="2162097"/>
            <a:ext cx="3131636" cy="2057932"/>
          </a:xfrm>
          <a:prstGeom prst="rect">
            <a:avLst/>
          </a:prstGeom>
        </p:spPr>
      </p:pic>
      <p:cxnSp>
        <p:nvCxnSpPr>
          <p:cNvPr id="17" name="Straight Arrow Connector 16">
            <a:extLst>
              <a:ext uri="{FF2B5EF4-FFF2-40B4-BE49-F238E27FC236}">
                <a16:creationId xmlns:a16="http://schemas.microsoft.com/office/drawing/2014/main" id="{27B4979A-CD1D-44EF-8131-663C75EEA8E5}"/>
              </a:ext>
            </a:extLst>
          </p:cNvPr>
          <p:cNvCxnSpPr>
            <a:cxnSpLocks/>
            <a:stCxn id="5" idx="0"/>
          </p:cNvCxnSpPr>
          <p:nvPr/>
        </p:nvCxnSpPr>
        <p:spPr>
          <a:xfrm flipV="1">
            <a:off x="1326777" y="2052152"/>
            <a:ext cx="1600467" cy="578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27BB1D5-D626-46AB-BA93-852DFF4CA063}"/>
              </a:ext>
            </a:extLst>
          </p:cNvPr>
          <p:cNvCxnSpPr>
            <a:cxnSpLocks/>
            <a:stCxn id="5" idx="3"/>
          </p:cNvCxnSpPr>
          <p:nvPr/>
        </p:nvCxnSpPr>
        <p:spPr>
          <a:xfrm>
            <a:off x="2653553" y="3527752"/>
            <a:ext cx="299130" cy="4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C465BC4-D995-4F45-A00A-B235D6932C78}"/>
              </a:ext>
            </a:extLst>
          </p:cNvPr>
          <p:cNvCxnSpPr>
            <a:stCxn id="5" idx="2"/>
            <a:endCxn id="9" idx="1"/>
          </p:cNvCxnSpPr>
          <p:nvPr/>
        </p:nvCxnSpPr>
        <p:spPr>
          <a:xfrm>
            <a:off x="1326777" y="4424633"/>
            <a:ext cx="1625906" cy="1504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330C7BC-3A21-4B29-A521-CA936ACF7DF5}"/>
              </a:ext>
            </a:extLst>
          </p:cNvPr>
          <p:cNvCxnSpPr>
            <a:cxnSpLocks/>
            <a:endCxn id="15" idx="1"/>
          </p:cNvCxnSpPr>
          <p:nvPr/>
        </p:nvCxnSpPr>
        <p:spPr>
          <a:xfrm>
            <a:off x="5508185" y="1945799"/>
            <a:ext cx="3381850" cy="1245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72A5248-B8FA-4B0F-925E-A949DE3F2018}"/>
              </a:ext>
            </a:extLst>
          </p:cNvPr>
          <p:cNvCxnSpPr>
            <a:cxnSpLocks/>
            <a:endCxn id="15" idx="1"/>
          </p:cNvCxnSpPr>
          <p:nvPr/>
        </p:nvCxnSpPr>
        <p:spPr>
          <a:xfrm flipV="1">
            <a:off x="5506890" y="3191063"/>
            <a:ext cx="3383145" cy="695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A043705-EA50-4E47-BA21-78470DE0E81B}"/>
              </a:ext>
            </a:extLst>
          </p:cNvPr>
          <p:cNvCxnSpPr>
            <a:cxnSpLocks/>
            <a:stCxn id="7" idx="0"/>
            <a:endCxn id="15" idx="1"/>
          </p:cNvCxnSpPr>
          <p:nvPr/>
        </p:nvCxnSpPr>
        <p:spPr>
          <a:xfrm flipV="1">
            <a:off x="8160528" y="3191063"/>
            <a:ext cx="729507" cy="1398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EB8E07A-1EE8-461D-8341-7CDC6760EA4D}"/>
              </a:ext>
            </a:extLst>
          </p:cNvPr>
          <p:cNvSpPr txBox="1"/>
          <p:nvPr/>
        </p:nvSpPr>
        <p:spPr>
          <a:xfrm>
            <a:off x="2112402" y="1381185"/>
            <a:ext cx="889052" cy="584775"/>
          </a:xfrm>
          <a:prstGeom prst="rect">
            <a:avLst/>
          </a:prstGeom>
          <a:noFill/>
        </p:spPr>
        <p:txBody>
          <a:bodyPr wrap="square" rtlCol="0">
            <a:spAutoFit/>
          </a:bodyPr>
          <a:lstStyle/>
          <a:p>
            <a:r>
              <a:rPr lang="en-US" sz="1600" dirty="0"/>
              <a:t>Hue channel</a:t>
            </a:r>
          </a:p>
        </p:txBody>
      </p:sp>
      <p:sp>
        <p:nvSpPr>
          <p:cNvPr id="31" name="TextBox 30">
            <a:extLst>
              <a:ext uri="{FF2B5EF4-FFF2-40B4-BE49-F238E27FC236}">
                <a16:creationId xmlns:a16="http://schemas.microsoft.com/office/drawing/2014/main" id="{08209F0B-4960-4E48-85A1-8C9DDC78A31D}"/>
              </a:ext>
            </a:extLst>
          </p:cNvPr>
          <p:cNvSpPr txBox="1"/>
          <p:nvPr/>
        </p:nvSpPr>
        <p:spPr>
          <a:xfrm>
            <a:off x="5677219" y="3191063"/>
            <a:ext cx="1156959" cy="584775"/>
          </a:xfrm>
          <a:prstGeom prst="rect">
            <a:avLst/>
          </a:prstGeom>
          <a:noFill/>
        </p:spPr>
        <p:txBody>
          <a:bodyPr wrap="square" rtlCol="0">
            <a:spAutoFit/>
          </a:bodyPr>
          <a:lstStyle/>
          <a:p>
            <a:r>
              <a:rPr lang="en-US" sz="1600" dirty="0"/>
              <a:t>Saturation channel</a:t>
            </a:r>
          </a:p>
        </p:txBody>
      </p:sp>
      <p:sp>
        <p:nvSpPr>
          <p:cNvPr id="32" name="TextBox 31">
            <a:extLst>
              <a:ext uri="{FF2B5EF4-FFF2-40B4-BE49-F238E27FC236}">
                <a16:creationId xmlns:a16="http://schemas.microsoft.com/office/drawing/2014/main" id="{D2847DF4-CE4F-4748-8F95-BC801F559136}"/>
              </a:ext>
            </a:extLst>
          </p:cNvPr>
          <p:cNvSpPr txBox="1"/>
          <p:nvPr/>
        </p:nvSpPr>
        <p:spPr>
          <a:xfrm>
            <a:off x="2107185" y="5937015"/>
            <a:ext cx="899486" cy="584775"/>
          </a:xfrm>
          <a:prstGeom prst="rect">
            <a:avLst/>
          </a:prstGeom>
          <a:noFill/>
        </p:spPr>
        <p:txBody>
          <a:bodyPr wrap="square" rtlCol="0">
            <a:spAutoFit/>
          </a:bodyPr>
          <a:lstStyle/>
          <a:p>
            <a:r>
              <a:rPr lang="en-US" sz="1600" dirty="0"/>
              <a:t>Value channel</a:t>
            </a:r>
          </a:p>
        </p:txBody>
      </p:sp>
      <p:cxnSp>
        <p:nvCxnSpPr>
          <p:cNvPr id="35" name="Straight Arrow Connector 34">
            <a:extLst>
              <a:ext uri="{FF2B5EF4-FFF2-40B4-BE49-F238E27FC236}">
                <a16:creationId xmlns:a16="http://schemas.microsoft.com/office/drawing/2014/main" id="{C571CEB5-8E52-4B38-8A1D-D0CC6454CCF2}"/>
              </a:ext>
            </a:extLst>
          </p:cNvPr>
          <p:cNvCxnSpPr>
            <a:cxnSpLocks/>
          </p:cNvCxnSpPr>
          <p:nvPr/>
        </p:nvCxnSpPr>
        <p:spPr>
          <a:xfrm flipV="1">
            <a:off x="5653075" y="5542966"/>
            <a:ext cx="1025271" cy="21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C8B2C06-9F04-4B4B-BE1E-61073FBF5DA5}"/>
              </a:ext>
            </a:extLst>
          </p:cNvPr>
          <p:cNvSpPr txBox="1"/>
          <p:nvPr/>
        </p:nvSpPr>
        <p:spPr>
          <a:xfrm>
            <a:off x="5778860" y="4956280"/>
            <a:ext cx="797081" cy="584775"/>
          </a:xfrm>
          <a:prstGeom prst="rect">
            <a:avLst/>
          </a:prstGeom>
          <a:noFill/>
        </p:spPr>
        <p:txBody>
          <a:bodyPr wrap="square" rtlCol="0">
            <a:spAutoFit/>
          </a:bodyPr>
          <a:lstStyle/>
          <a:p>
            <a:r>
              <a:rPr lang="en-US" sz="1600" dirty="0"/>
              <a:t>Equalization</a:t>
            </a:r>
          </a:p>
        </p:txBody>
      </p:sp>
      <p:sp>
        <p:nvSpPr>
          <p:cNvPr id="42" name="TextBox 41">
            <a:extLst>
              <a:ext uri="{FF2B5EF4-FFF2-40B4-BE49-F238E27FC236}">
                <a16:creationId xmlns:a16="http://schemas.microsoft.com/office/drawing/2014/main" id="{BCD1D9FD-7273-424F-8962-216A5B333D30}"/>
              </a:ext>
            </a:extLst>
          </p:cNvPr>
          <p:cNvSpPr txBox="1"/>
          <p:nvPr/>
        </p:nvSpPr>
        <p:spPr>
          <a:xfrm>
            <a:off x="728153" y="4442560"/>
            <a:ext cx="673582" cy="338554"/>
          </a:xfrm>
          <a:prstGeom prst="rect">
            <a:avLst/>
          </a:prstGeom>
          <a:noFill/>
        </p:spPr>
        <p:txBody>
          <a:bodyPr wrap="none" rtlCol="0">
            <a:spAutoFit/>
          </a:bodyPr>
          <a:lstStyle/>
          <a:p>
            <a:r>
              <a:rPr lang="en-US" sz="1600" dirty="0"/>
              <a:t>Input </a:t>
            </a:r>
          </a:p>
        </p:txBody>
      </p:sp>
      <p:sp>
        <p:nvSpPr>
          <p:cNvPr id="43" name="TextBox 42">
            <a:extLst>
              <a:ext uri="{FF2B5EF4-FFF2-40B4-BE49-F238E27FC236}">
                <a16:creationId xmlns:a16="http://schemas.microsoft.com/office/drawing/2014/main" id="{846053EA-1C04-4F81-A0B7-EF629407D18E}"/>
              </a:ext>
            </a:extLst>
          </p:cNvPr>
          <p:cNvSpPr txBox="1"/>
          <p:nvPr/>
        </p:nvSpPr>
        <p:spPr>
          <a:xfrm>
            <a:off x="10207406" y="4244448"/>
            <a:ext cx="827471" cy="338554"/>
          </a:xfrm>
          <a:prstGeom prst="rect">
            <a:avLst/>
          </a:prstGeom>
          <a:noFill/>
        </p:spPr>
        <p:txBody>
          <a:bodyPr wrap="none" rtlCol="0">
            <a:spAutoFit/>
          </a:bodyPr>
          <a:lstStyle/>
          <a:p>
            <a:r>
              <a:rPr lang="en-US" sz="1600" dirty="0"/>
              <a:t>Output </a:t>
            </a:r>
          </a:p>
        </p:txBody>
      </p:sp>
      <p:pic>
        <p:nvPicPr>
          <p:cNvPr id="6" name="Picture 5">
            <a:extLst>
              <a:ext uri="{FF2B5EF4-FFF2-40B4-BE49-F238E27FC236}">
                <a16:creationId xmlns:a16="http://schemas.microsoft.com/office/drawing/2014/main" id="{478E9622-4476-44D4-95DC-48F5AC7A55E4}"/>
              </a:ext>
            </a:extLst>
          </p:cNvPr>
          <p:cNvPicPr>
            <a:picLocks noChangeAspect="1"/>
          </p:cNvPicPr>
          <p:nvPr/>
        </p:nvPicPr>
        <p:blipFill>
          <a:blip r:embed="rId7"/>
          <a:stretch>
            <a:fillRect/>
          </a:stretch>
        </p:blipFill>
        <p:spPr>
          <a:xfrm>
            <a:off x="2952683" y="1112784"/>
            <a:ext cx="2748680" cy="1819270"/>
          </a:xfrm>
          <a:prstGeom prst="rect">
            <a:avLst/>
          </a:prstGeom>
        </p:spPr>
      </p:pic>
      <p:pic>
        <p:nvPicPr>
          <p:cNvPr id="16" name="Picture 15">
            <a:extLst>
              <a:ext uri="{FF2B5EF4-FFF2-40B4-BE49-F238E27FC236}">
                <a16:creationId xmlns:a16="http://schemas.microsoft.com/office/drawing/2014/main" id="{826665AD-9046-4461-8959-5888747729F5}"/>
              </a:ext>
            </a:extLst>
          </p:cNvPr>
          <p:cNvPicPr>
            <a:picLocks noChangeAspect="1"/>
          </p:cNvPicPr>
          <p:nvPr/>
        </p:nvPicPr>
        <p:blipFill rotWithShape="1">
          <a:blip r:embed="rId8"/>
          <a:srcRect t="1301" r="241"/>
          <a:stretch/>
        </p:blipFill>
        <p:spPr>
          <a:xfrm>
            <a:off x="2952642" y="3084654"/>
            <a:ext cx="2748681" cy="1811367"/>
          </a:xfrm>
          <a:prstGeom prst="rect">
            <a:avLst/>
          </a:prstGeom>
        </p:spPr>
      </p:pic>
    </p:spTree>
    <p:extLst>
      <p:ext uri="{BB962C8B-B14F-4D97-AF65-F5344CB8AC3E}">
        <p14:creationId xmlns:p14="http://schemas.microsoft.com/office/powerpoint/2010/main" val="74527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D24A2-3451-4E8D-911A-BCAEF3D574B1}"/>
              </a:ext>
            </a:extLst>
          </p:cNvPr>
          <p:cNvSpPr>
            <a:spLocks noGrp="1"/>
          </p:cNvSpPr>
          <p:nvPr>
            <p:ph type="title"/>
          </p:nvPr>
        </p:nvSpPr>
        <p:spPr/>
        <p:txBody>
          <a:bodyPr>
            <a:normAutofit fontScale="90000"/>
          </a:bodyPr>
          <a:lstStyle/>
          <a:p>
            <a:r>
              <a:rPr lang="en-US" dirty="0"/>
              <a:t>Python Functions</a:t>
            </a:r>
          </a:p>
        </p:txBody>
      </p:sp>
      <p:sp>
        <p:nvSpPr>
          <p:cNvPr id="3" name="Content Placeholder 2">
            <a:extLst>
              <a:ext uri="{FF2B5EF4-FFF2-40B4-BE49-F238E27FC236}">
                <a16:creationId xmlns:a16="http://schemas.microsoft.com/office/drawing/2014/main" id="{C6CEB567-498B-4193-BA26-667D002742CC}"/>
              </a:ext>
            </a:extLst>
          </p:cNvPr>
          <p:cNvSpPr>
            <a:spLocks noGrp="1"/>
          </p:cNvSpPr>
          <p:nvPr>
            <p:ph idx="1"/>
          </p:nvPr>
        </p:nvSpPr>
        <p:spPr/>
        <p:txBody>
          <a:bodyPr>
            <a:normAutofit lnSpcReduction="10000"/>
          </a:bodyPr>
          <a:lstStyle/>
          <a:p>
            <a:r>
              <a:rPr lang="en-US" sz="2400" dirty="0">
                <a:latin typeface="Courier New" panose="02070309020205020404" pitchFamily="49" charset="0"/>
                <a:cs typeface="Courier New" panose="02070309020205020404" pitchFamily="49" charset="0"/>
              </a:rPr>
              <a:t>Using </a:t>
            </a:r>
            <a:r>
              <a:rPr lang="en-US" sz="2400" dirty="0" err="1">
                <a:latin typeface="Courier New" panose="02070309020205020404" pitchFamily="49" charset="0"/>
                <a:cs typeface="Courier New" panose="02070309020205020404" pitchFamily="49" charset="0"/>
              </a:rPr>
              <a:t>openCV</a:t>
            </a:r>
            <a:r>
              <a:rPr lang="en-US" sz="2400" dirty="0">
                <a:latin typeface="Courier New" panose="02070309020205020404" pitchFamily="49" charset="0"/>
                <a:cs typeface="Courier New" panose="02070309020205020404" pitchFamily="49" charset="0"/>
              </a:rPr>
              <a:t>:</a:t>
            </a:r>
          </a:p>
          <a:p>
            <a:pPr marL="0" indent="0">
              <a:buNone/>
            </a:pPr>
            <a:r>
              <a:rPr lang="en-US" sz="2400" b="1" dirty="0">
                <a:latin typeface="Courier New" panose="02070309020205020404" pitchFamily="49" charset="0"/>
                <a:cs typeface="Courier New" panose="02070309020205020404" pitchFamily="49" charset="0"/>
              </a:rPr>
              <a:t>	cv2.calcHist(images, channels, mask, </a:t>
            </a:r>
            <a:r>
              <a:rPr lang="en-US" sz="2400" b="1" dirty="0" err="1">
                <a:latin typeface="Courier New" panose="02070309020205020404" pitchFamily="49" charset="0"/>
                <a:cs typeface="Courier New" panose="02070309020205020404" pitchFamily="49" charset="0"/>
              </a:rPr>
              <a:t>histSize</a:t>
            </a:r>
            <a:r>
              <a:rPr lang="en-US" sz="2400" b="1" dirty="0">
                <a:latin typeface="Courier New" panose="02070309020205020404" pitchFamily="49" charset="0"/>
                <a:cs typeface="Courier New" panose="02070309020205020404" pitchFamily="49" charset="0"/>
              </a:rPr>
              <a:t>, ranges[, 	hist[, accumulate]])</a:t>
            </a:r>
          </a:p>
          <a:p>
            <a:pPr marL="0" indent="0">
              <a:buNone/>
            </a:pPr>
            <a:r>
              <a:rPr lang="en-US" sz="2400" dirty="0" err="1">
                <a:latin typeface="Courier New" panose="02070309020205020404" pitchFamily="49" charset="0"/>
                <a:cs typeface="Courier New" panose="02070309020205020404" pitchFamily="49" charset="0"/>
              </a:rPr>
              <a:t>histr</a:t>
            </a:r>
            <a:r>
              <a:rPr lang="en-US" sz="2400" dirty="0">
                <a:latin typeface="Courier New" panose="02070309020205020404" pitchFamily="49" charset="0"/>
                <a:cs typeface="Courier New" panose="02070309020205020404" pitchFamily="49" charset="0"/>
              </a:rPr>
              <a:t> = cv2.calcHist([</a:t>
            </a:r>
            <a:r>
              <a:rPr lang="en-US" sz="2400" dirty="0" err="1">
                <a:latin typeface="Courier New" panose="02070309020205020404" pitchFamily="49" charset="0"/>
                <a:cs typeface="Courier New" panose="02070309020205020404" pitchFamily="49" charset="0"/>
              </a:rPr>
              <a:t>img</a:t>
            </a:r>
            <a:r>
              <a:rPr lang="en-US" sz="2400" dirty="0">
                <a:latin typeface="Courier New" panose="02070309020205020404" pitchFamily="49" charset="0"/>
                <a:cs typeface="Courier New" panose="02070309020205020404" pitchFamily="49" charset="0"/>
              </a:rPr>
              <a:t>],[</a:t>
            </a:r>
            <a:r>
              <a:rPr lang="en-US" sz="2400" dirty="0">
                <a:solidFill>
                  <a:schemeClr val="accent2">
                    <a:lumMod val="75000"/>
                  </a:schemeClr>
                </a:solidFill>
                <a:latin typeface="Courier New" panose="02070309020205020404" pitchFamily="49" charset="0"/>
                <a:cs typeface="Courier New" panose="02070309020205020404" pitchFamily="49" charset="0"/>
              </a:rPr>
              <a:t>0</a:t>
            </a:r>
            <a:r>
              <a:rPr lang="en-US" sz="2400" dirty="0">
                <a:latin typeface="Courier New" panose="02070309020205020404" pitchFamily="49" charset="0"/>
                <a:cs typeface="Courier New" panose="02070309020205020404" pitchFamily="49" charset="0"/>
              </a:rPr>
              <a:t>],</a:t>
            </a:r>
            <a:r>
              <a:rPr lang="en-US" sz="2400" dirty="0">
                <a:solidFill>
                  <a:schemeClr val="accent4">
                    <a:lumMod val="60000"/>
                    <a:lumOff val="40000"/>
                  </a:schemeClr>
                </a:solidFill>
                <a:latin typeface="Courier New" panose="02070309020205020404" pitchFamily="49" charset="0"/>
                <a:cs typeface="Courier New" panose="02070309020205020404" pitchFamily="49" charset="0"/>
              </a:rPr>
              <a:t>None</a:t>
            </a:r>
            <a:r>
              <a:rPr lang="en-US" sz="2400" dirty="0">
                <a:latin typeface="Courier New" panose="02070309020205020404" pitchFamily="49" charset="0"/>
                <a:cs typeface="Courier New" panose="02070309020205020404" pitchFamily="49" charset="0"/>
              </a:rPr>
              <a:t>,[</a:t>
            </a:r>
            <a:r>
              <a:rPr lang="en-US" sz="2400" dirty="0">
                <a:solidFill>
                  <a:schemeClr val="accent2">
                    <a:lumMod val="75000"/>
                  </a:schemeClr>
                </a:solidFill>
                <a:latin typeface="Courier New" panose="02070309020205020404" pitchFamily="49" charset="0"/>
                <a:cs typeface="Courier New" panose="02070309020205020404" pitchFamily="49" charset="0"/>
              </a:rPr>
              <a:t>256</a:t>
            </a:r>
            <a:r>
              <a:rPr lang="en-US" sz="2400" dirty="0">
                <a:latin typeface="Courier New" panose="02070309020205020404" pitchFamily="49" charset="0"/>
                <a:cs typeface="Courier New" panose="02070309020205020404" pitchFamily="49" charset="0"/>
              </a:rPr>
              <a:t>],[</a:t>
            </a:r>
            <a:r>
              <a:rPr lang="en-US" sz="2400" dirty="0">
                <a:solidFill>
                  <a:schemeClr val="accent2">
                    <a:lumMod val="75000"/>
                  </a:schemeClr>
                </a:solidFill>
                <a:latin typeface="Courier New" panose="02070309020205020404" pitchFamily="49" charset="0"/>
                <a:cs typeface="Courier New" panose="02070309020205020404" pitchFamily="49" charset="0"/>
              </a:rPr>
              <a:t>0,256</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plt.figure</a:t>
            </a:r>
            <a:r>
              <a:rPr lang="en-US" sz="2400" dirty="0">
                <a:latin typeface="Courier New" panose="02070309020205020404" pitchFamily="49" charset="0"/>
                <a:cs typeface="Courier New" panose="02070309020205020404" pitchFamily="49" charset="0"/>
              </a:rPr>
              <a:t>(1)</a:t>
            </a:r>
          </a:p>
          <a:p>
            <a:pPr marL="0" indent="0">
              <a:buNone/>
            </a:pPr>
            <a:r>
              <a:rPr lang="en-US" sz="2400" dirty="0" err="1">
                <a:latin typeface="Courier New" panose="02070309020205020404" pitchFamily="49" charset="0"/>
                <a:cs typeface="Courier New" panose="02070309020205020404" pitchFamily="49" charset="0"/>
              </a:rPr>
              <a:t>plt.plot</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histr</a:t>
            </a:r>
            <a:r>
              <a:rPr lang="en-US" sz="2400" dirty="0">
                <a:latin typeface="Courier New" panose="02070309020205020404" pitchFamily="49" charset="0"/>
                <a:cs typeface="Courier New" panose="02070309020205020404" pitchFamily="49" charset="0"/>
              </a:rPr>
              <a:t>)</a:t>
            </a:r>
          </a:p>
          <a:p>
            <a:pPr marL="0" indent="0">
              <a:buNone/>
            </a:pPr>
            <a:r>
              <a:rPr lang="en-US" sz="2400" dirty="0" err="1">
                <a:latin typeface="Courier New" panose="02070309020205020404" pitchFamily="49" charset="0"/>
                <a:cs typeface="Courier New" panose="02070309020205020404" pitchFamily="49" charset="0"/>
              </a:rPr>
              <a:t>plt.show</a:t>
            </a:r>
            <a:r>
              <a:rPr lang="en-US" sz="2400" dirty="0">
                <a:latin typeface="Courier New" panose="02070309020205020404" pitchFamily="49" charset="0"/>
                <a:cs typeface="Courier New" panose="02070309020205020404" pitchFamily="49" charset="0"/>
              </a:rPr>
              <a:t>()</a:t>
            </a:r>
            <a:endParaRPr lang="en-US" sz="2400" dirty="0"/>
          </a:p>
          <a:p>
            <a:endParaRPr lang="en-US" sz="2400" dirty="0"/>
          </a:p>
          <a:p>
            <a:r>
              <a:rPr lang="en-US" sz="2400" dirty="0">
                <a:effectLst/>
                <a:latin typeface="Courier New" panose="02070309020205020404" pitchFamily="49" charset="0"/>
              </a:rPr>
              <a:t>Using Matplotlib:</a:t>
            </a:r>
          </a:p>
          <a:p>
            <a:pPr marL="0" indent="0">
              <a:buNone/>
            </a:pPr>
            <a:r>
              <a:rPr lang="en-US" sz="2400" dirty="0">
                <a:solidFill>
                  <a:srgbClr val="AF00DB"/>
                </a:solidFill>
                <a:effectLst/>
                <a:latin typeface="Courier New" panose="02070309020205020404" pitchFamily="49" charset="0"/>
              </a:rPr>
              <a:t>	import</a:t>
            </a:r>
            <a:r>
              <a:rPr lang="en-US" sz="2400" dirty="0">
                <a:solidFill>
                  <a:srgbClr val="000000"/>
                </a:solidFill>
                <a:effectLst/>
                <a:latin typeface="Courier New" panose="02070309020205020404" pitchFamily="49" charset="0"/>
              </a:rPr>
              <a:t> </a:t>
            </a:r>
            <a:r>
              <a:rPr lang="en-US" sz="2400" dirty="0" err="1">
                <a:solidFill>
                  <a:srgbClr val="000000"/>
                </a:solidFill>
                <a:effectLst/>
                <a:latin typeface="Courier New" panose="02070309020205020404" pitchFamily="49" charset="0"/>
              </a:rPr>
              <a:t>matplotlib.pyplot</a:t>
            </a:r>
            <a:r>
              <a:rPr lang="en-US" sz="2400" dirty="0">
                <a:solidFill>
                  <a:srgbClr val="000000"/>
                </a:solidFill>
                <a:effectLst/>
                <a:latin typeface="Courier New" panose="02070309020205020404" pitchFamily="49" charset="0"/>
              </a:rPr>
              <a:t> </a:t>
            </a:r>
            <a:r>
              <a:rPr lang="en-US" sz="2400" dirty="0">
                <a:solidFill>
                  <a:srgbClr val="AF00DB"/>
                </a:solidFill>
                <a:effectLst/>
                <a:latin typeface="Courier New" panose="02070309020205020404" pitchFamily="49" charset="0"/>
              </a:rPr>
              <a:t>as</a:t>
            </a:r>
            <a:r>
              <a:rPr lang="en-US" sz="2400" dirty="0">
                <a:solidFill>
                  <a:srgbClr val="000000"/>
                </a:solidFill>
                <a:effectLst/>
                <a:latin typeface="Courier New" panose="02070309020205020404" pitchFamily="49" charset="0"/>
              </a:rPr>
              <a:t> </a:t>
            </a:r>
            <a:r>
              <a:rPr lang="en-US" sz="2400" dirty="0" err="1">
                <a:solidFill>
                  <a:srgbClr val="000000"/>
                </a:solidFill>
                <a:effectLst/>
                <a:latin typeface="Courier New" panose="02070309020205020404" pitchFamily="49" charset="0"/>
              </a:rPr>
              <a:t>plt</a:t>
            </a:r>
            <a:endParaRPr lang="en-US" sz="2400" dirty="0">
              <a:solidFill>
                <a:srgbClr val="000000"/>
              </a:solidFill>
              <a:effectLst/>
              <a:latin typeface="Courier New" panose="02070309020205020404" pitchFamily="49" charset="0"/>
            </a:endParaRPr>
          </a:p>
          <a:p>
            <a:pPr marL="0" indent="0">
              <a:buNone/>
            </a:pPr>
            <a:r>
              <a:rPr lang="en-US" sz="2400" dirty="0">
                <a:solidFill>
                  <a:srgbClr val="008000"/>
                </a:solidFill>
                <a:effectLst/>
                <a:latin typeface="Courier New" panose="02070309020205020404" pitchFamily="49" charset="0"/>
              </a:rPr>
              <a:t> 	</a:t>
            </a:r>
            <a:r>
              <a:rPr lang="en-US" sz="2400" dirty="0" err="1">
                <a:solidFill>
                  <a:srgbClr val="000000"/>
                </a:solidFill>
                <a:effectLst/>
                <a:latin typeface="Courier New" panose="02070309020205020404" pitchFamily="49" charset="0"/>
              </a:rPr>
              <a:t>plt.hist</a:t>
            </a:r>
            <a:r>
              <a:rPr lang="en-US" sz="2400" dirty="0">
                <a:solidFill>
                  <a:srgbClr val="000000"/>
                </a:solidFill>
                <a:effectLst/>
                <a:latin typeface="Courier New" panose="02070309020205020404" pitchFamily="49" charset="0"/>
              </a:rPr>
              <a:t>(</a:t>
            </a:r>
            <a:r>
              <a:rPr lang="en-US" sz="2400" dirty="0" err="1">
                <a:solidFill>
                  <a:srgbClr val="000000"/>
                </a:solidFill>
                <a:effectLst/>
                <a:latin typeface="Courier New" panose="02070309020205020404" pitchFamily="49" charset="0"/>
              </a:rPr>
              <a:t>img.ravel</a:t>
            </a:r>
            <a:r>
              <a:rPr lang="en-US" sz="2400" dirty="0">
                <a:solidFill>
                  <a:srgbClr val="000000"/>
                </a:solidFill>
                <a:effectLst/>
                <a:latin typeface="Courier New" panose="02070309020205020404" pitchFamily="49" charset="0"/>
              </a:rPr>
              <a:t>(),</a:t>
            </a:r>
            <a:r>
              <a:rPr lang="en-US" sz="2400" dirty="0">
                <a:solidFill>
                  <a:srgbClr val="09885A"/>
                </a:solidFill>
                <a:effectLst/>
                <a:latin typeface="Courier New" panose="02070309020205020404" pitchFamily="49" charset="0"/>
              </a:rPr>
              <a:t>256</a:t>
            </a:r>
            <a:r>
              <a:rPr lang="en-US" sz="2400" dirty="0">
                <a:solidFill>
                  <a:srgbClr val="000000"/>
                </a:solidFill>
                <a:effectLst/>
                <a:latin typeface="Courier New" panose="02070309020205020404" pitchFamily="49" charset="0"/>
              </a:rPr>
              <a:t>,[</a:t>
            </a:r>
            <a:r>
              <a:rPr lang="en-US" sz="2400" dirty="0">
                <a:solidFill>
                  <a:srgbClr val="09885A"/>
                </a:solidFill>
                <a:effectLst/>
                <a:latin typeface="Courier New" panose="02070309020205020404" pitchFamily="49" charset="0"/>
              </a:rPr>
              <a:t>0</a:t>
            </a:r>
            <a:r>
              <a:rPr lang="en-US" sz="2400" dirty="0">
                <a:solidFill>
                  <a:srgbClr val="000000"/>
                </a:solidFill>
                <a:effectLst/>
                <a:latin typeface="Courier New" panose="02070309020205020404" pitchFamily="49" charset="0"/>
              </a:rPr>
              <a:t>,</a:t>
            </a:r>
            <a:r>
              <a:rPr lang="en-US" sz="2400" dirty="0">
                <a:solidFill>
                  <a:srgbClr val="09885A"/>
                </a:solidFill>
                <a:effectLst/>
                <a:latin typeface="Courier New" panose="02070309020205020404" pitchFamily="49" charset="0"/>
              </a:rPr>
              <a:t>256</a:t>
            </a:r>
            <a:r>
              <a:rPr lang="en-US" sz="2400" dirty="0">
                <a:solidFill>
                  <a:srgbClr val="000000"/>
                </a:solidFill>
                <a:effectLst/>
                <a:latin typeface="Courier New" panose="02070309020205020404" pitchFamily="49" charset="0"/>
              </a:rPr>
              <a:t>])</a:t>
            </a:r>
          </a:p>
          <a:p>
            <a:pPr marL="0" indent="0">
              <a:buNone/>
            </a:pPr>
            <a:r>
              <a:rPr lang="en-US" sz="2400" dirty="0">
                <a:solidFill>
                  <a:srgbClr val="000000"/>
                </a:solidFill>
                <a:latin typeface="Courier New" panose="02070309020205020404" pitchFamily="49" charset="0"/>
              </a:rPr>
              <a:t> 	</a:t>
            </a:r>
            <a:r>
              <a:rPr lang="en-US" sz="2400" dirty="0" err="1">
                <a:solidFill>
                  <a:srgbClr val="000000"/>
                </a:solidFill>
                <a:effectLst/>
                <a:latin typeface="Courier New" panose="02070309020205020404" pitchFamily="49" charset="0"/>
              </a:rPr>
              <a:t>plt.show</a:t>
            </a:r>
            <a:r>
              <a:rPr lang="en-US" sz="2400" dirty="0">
                <a:solidFill>
                  <a:srgbClr val="000000"/>
                </a:solidFill>
                <a:effectLst/>
                <a:latin typeface="Courier New" panose="02070309020205020404" pitchFamily="49" charset="0"/>
              </a:rPr>
              <a:t>()</a:t>
            </a:r>
          </a:p>
          <a:p>
            <a:endParaRPr lang="en-US" sz="2400" dirty="0"/>
          </a:p>
        </p:txBody>
      </p:sp>
      <p:sp>
        <p:nvSpPr>
          <p:cNvPr id="4" name="Slide Number Placeholder 3">
            <a:extLst>
              <a:ext uri="{FF2B5EF4-FFF2-40B4-BE49-F238E27FC236}">
                <a16:creationId xmlns:a16="http://schemas.microsoft.com/office/drawing/2014/main" id="{1C36D6E3-A8B5-4C2A-9FD3-956638DBB82E}"/>
              </a:ext>
            </a:extLst>
          </p:cNvPr>
          <p:cNvSpPr>
            <a:spLocks noGrp="1"/>
          </p:cNvSpPr>
          <p:nvPr>
            <p:ph type="sldNum" sz="quarter" idx="12"/>
          </p:nvPr>
        </p:nvSpPr>
        <p:spPr/>
        <p:txBody>
          <a:bodyPr/>
          <a:lstStyle/>
          <a:p>
            <a:fld id="{F1BBE439-A689-4E67-A7FC-21353A5E3273}" type="slidenum">
              <a:rPr lang="en-US" smtClean="0"/>
              <a:pPr/>
              <a:t>11</a:t>
            </a:fld>
            <a:endParaRPr lang="en-US" dirty="0"/>
          </a:p>
        </p:txBody>
      </p:sp>
    </p:spTree>
    <p:extLst>
      <p:ext uri="{BB962C8B-B14F-4D97-AF65-F5344CB8AC3E}">
        <p14:creationId xmlns:p14="http://schemas.microsoft.com/office/powerpoint/2010/main" val="1794317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D4D8D-42EC-E0E5-0ECF-282272120FCC}"/>
              </a:ext>
            </a:extLst>
          </p:cNvPr>
          <p:cNvSpPr>
            <a:spLocks noGrp="1"/>
          </p:cNvSpPr>
          <p:nvPr>
            <p:ph type="title"/>
          </p:nvPr>
        </p:nvSpPr>
        <p:spPr/>
        <p:txBody>
          <a:bodyPr>
            <a:normAutofit fontScale="90000"/>
          </a:bodyPr>
          <a:lstStyle/>
          <a:p>
            <a:r>
              <a:rPr lang="en-US" b="1" dirty="0"/>
              <a:t>Assignment</a:t>
            </a:r>
          </a:p>
        </p:txBody>
      </p:sp>
      <p:sp>
        <p:nvSpPr>
          <p:cNvPr id="3" name="Content Placeholder 2">
            <a:extLst>
              <a:ext uri="{FF2B5EF4-FFF2-40B4-BE49-F238E27FC236}">
                <a16:creationId xmlns:a16="http://schemas.microsoft.com/office/drawing/2014/main" id="{336DE9BA-6D97-C3AA-2FE4-3B729942D38D}"/>
              </a:ext>
            </a:extLst>
          </p:cNvPr>
          <p:cNvSpPr>
            <a:spLocks noGrp="1"/>
          </p:cNvSpPr>
          <p:nvPr>
            <p:ph idx="1"/>
          </p:nvPr>
        </p:nvSpPr>
        <p:spPr/>
        <p:txBody>
          <a:bodyPr>
            <a:normAutofit/>
          </a:bodyPr>
          <a:lstStyle/>
          <a:p>
            <a:pPr marL="0" indent="0">
              <a:buNone/>
            </a:pPr>
            <a:r>
              <a:rPr lang="en-US" b="1" dirty="0"/>
              <a:t>Histogram Matching (Specification)</a:t>
            </a:r>
          </a:p>
          <a:p>
            <a:pPr marL="457200" lvl="1" indent="0">
              <a:buNone/>
            </a:pPr>
            <a:r>
              <a:rPr lang="en-US" dirty="0"/>
              <a:t>-- where the target histogram follows an </a:t>
            </a:r>
            <a:r>
              <a:rPr lang="en-US" b="1" dirty="0"/>
              <a:t>Erlang distribution.</a:t>
            </a:r>
          </a:p>
          <a:p>
            <a:pPr marL="457200" lvl="1" indent="0">
              <a:buNone/>
            </a:pPr>
            <a:endParaRPr lang="en-US" b="1" dirty="0"/>
          </a:p>
          <a:p>
            <a:pPr marL="0" indent="0">
              <a:buNone/>
            </a:pPr>
            <a:r>
              <a:rPr lang="en-US" b="1" dirty="0"/>
              <a:t>Instructions:</a:t>
            </a:r>
          </a:p>
          <a:p>
            <a:pPr marL="514350" indent="-514350">
              <a:buAutoNum type="arabicPeriod"/>
            </a:pPr>
            <a:r>
              <a:rPr lang="en-US" sz="2400" dirty="0"/>
              <a:t>Generate the target histogram using Erlang distribution and plot it for visualization. Take shape parameter (k) and scale parameter (µ) as user input. </a:t>
            </a:r>
          </a:p>
          <a:p>
            <a:pPr marL="514350" indent="-514350">
              <a:buAutoNum type="arabicPeriod"/>
            </a:pPr>
            <a:r>
              <a:rPr lang="en-US" sz="2400" dirty="0"/>
              <a:t>Apply histogram matching to update the histogram of an input grayscale image to the target one.</a:t>
            </a:r>
          </a:p>
          <a:p>
            <a:pPr marL="514350" indent="-514350">
              <a:buAutoNum type="arabicPeriod"/>
            </a:pPr>
            <a:r>
              <a:rPr lang="en-US" sz="2400" dirty="0"/>
              <a:t>Show the input and output image.</a:t>
            </a:r>
          </a:p>
          <a:p>
            <a:pPr marL="514350" indent="-514350">
              <a:buAutoNum type="arabicPeriod"/>
            </a:pPr>
            <a:r>
              <a:rPr lang="en-US" sz="2400" dirty="0"/>
              <a:t>Plot the Histogram, PDF, and CDF of both input and output images.</a:t>
            </a:r>
          </a:p>
          <a:p>
            <a:pPr marL="914400" lvl="1" indent="-457200">
              <a:buFont typeface="+mj-lt"/>
              <a:buAutoNum type="arabicPeriod"/>
            </a:pPr>
            <a:endParaRPr lang="en-US" dirty="0"/>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2F3F0D52-3870-460D-8428-CC391643925F}"/>
              </a:ext>
            </a:extLst>
          </p:cNvPr>
          <p:cNvSpPr>
            <a:spLocks noGrp="1"/>
          </p:cNvSpPr>
          <p:nvPr>
            <p:ph type="sldNum" sz="quarter" idx="12"/>
          </p:nvPr>
        </p:nvSpPr>
        <p:spPr/>
        <p:txBody>
          <a:bodyPr/>
          <a:lstStyle/>
          <a:p>
            <a:fld id="{F1BBE439-A689-4E67-A7FC-21353A5E3273}" type="slidenum">
              <a:rPr lang="en-US" smtClean="0"/>
              <a:pPr/>
              <a:t>12</a:t>
            </a:fld>
            <a:endParaRPr lang="en-US" dirty="0"/>
          </a:p>
        </p:txBody>
      </p:sp>
    </p:spTree>
    <p:extLst>
      <p:ext uri="{BB962C8B-B14F-4D97-AF65-F5344CB8AC3E}">
        <p14:creationId xmlns:p14="http://schemas.microsoft.com/office/powerpoint/2010/main" val="3890061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EEDAA-2525-485A-BAB2-5ECF58C041CC}"/>
              </a:ext>
            </a:extLst>
          </p:cNvPr>
          <p:cNvSpPr>
            <a:spLocks noGrp="1"/>
          </p:cNvSpPr>
          <p:nvPr>
            <p:ph type="title"/>
          </p:nvPr>
        </p:nvSpPr>
        <p:spPr>
          <a:xfrm>
            <a:off x="838200" y="365126"/>
            <a:ext cx="10515600" cy="665816"/>
          </a:xfrm>
        </p:spPr>
        <p:txBody>
          <a:bodyPr>
            <a:normAutofit fontScale="90000"/>
          </a:bodyPr>
          <a:lstStyle/>
          <a:p>
            <a:r>
              <a:rPr lang="en-US" b="1" dirty="0" err="1"/>
              <a:t>Erlang</a:t>
            </a:r>
            <a:r>
              <a:rPr lang="en-US" b="1" dirty="0"/>
              <a:t> distribution</a:t>
            </a:r>
            <a:endParaRPr lang="en-US" dirty="0"/>
          </a:p>
        </p:txBody>
      </p:sp>
      <p:sp>
        <p:nvSpPr>
          <p:cNvPr id="3" name="Content Placeholder 2">
            <a:extLst>
              <a:ext uri="{FF2B5EF4-FFF2-40B4-BE49-F238E27FC236}">
                <a16:creationId xmlns:a16="http://schemas.microsoft.com/office/drawing/2014/main" id="{CF1A476B-FC63-44E6-A3E8-55E7387518FC}"/>
              </a:ext>
            </a:extLst>
          </p:cNvPr>
          <p:cNvSpPr>
            <a:spLocks noGrp="1"/>
          </p:cNvSpPr>
          <p:nvPr>
            <p:ph idx="1"/>
          </p:nvPr>
        </p:nvSpPr>
        <p:spPr/>
        <p:txBody>
          <a:bodyPr>
            <a:normAutofit/>
          </a:bodyPr>
          <a:lstStyle/>
          <a:p>
            <a:pPr marL="0" indent="0">
              <a:buNone/>
            </a:pPr>
            <a:r>
              <a:rPr lang="en-US" sz="2400" dirty="0"/>
              <a:t>The Erlang distribution is a two-parameter family of continuous probability distributions</a:t>
            </a:r>
          </a:p>
          <a:p>
            <a:pPr>
              <a:buFont typeface="Wingdings" panose="05000000000000000000" pitchFamily="2" charset="2"/>
              <a:buChar char="§"/>
            </a:pPr>
            <a:r>
              <a:rPr lang="en-US" sz="2400" dirty="0"/>
              <a:t> Shape parameter (</a:t>
            </a:r>
            <a:r>
              <a:rPr lang="en-US" sz="2400" i="1" dirty="0">
                <a:latin typeface="Times New Roman" panose="02020603050405020304" pitchFamily="18" charset="0"/>
                <a:cs typeface="Times New Roman" panose="02020603050405020304" pitchFamily="18" charset="0"/>
              </a:rPr>
              <a:t>k</a:t>
            </a:r>
            <a:r>
              <a:rPr lang="en-US" sz="2400" dirty="0"/>
              <a:t>) (</a:t>
            </a:r>
            <a:r>
              <a:rPr lang="en-US" sz="2400" b="0" i="0" dirty="0">
                <a:solidFill>
                  <a:srgbClr val="202122"/>
                </a:solidFill>
                <a:effectLst/>
                <a:latin typeface="Arial" panose="020B0604020202020204" pitchFamily="34" charset="0"/>
              </a:rPr>
              <a:t>positive integer</a:t>
            </a:r>
            <a:r>
              <a:rPr lang="en-US" sz="2400" dirty="0"/>
              <a:t>)</a:t>
            </a:r>
          </a:p>
          <a:p>
            <a:pPr>
              <a:buFont typeface="Wingdings" panose="05000000000000000000" pitchFamily="2" charset="2"/>
              <a:buChar char="§"/>
            </a:pPr>
            <a:r>
              <a:rPr lang="en-US" sz="2400" dirty="0"/>
              <a:t> Rate parameter (</a:t>
            </a:r>
            <a:r>
              <a:rPr lang="el-GR" sz="2400" i="1" dirty="0"/>
              <a:t>λ</a:t>
            </a:r>
            <a:r>
              <a:rPr lang="en-US" sz="2400" dirty="0"/>
              <a:t>) (</a:t>
            </a:r>
            <a:r>
              <a:rPr lang="en-US" sz="2400" b="0" i="0" dirty="0">
                <a:solidFill>
                  <a:srgbClr val="202122"/>
                </a:solidFill>
                <a:effectLst/>
                <a:latin typeface="Arial" panose="020B0604020202020204" pitchFamily="34" charset="0"/>
              </a:rPr>
              <a:t>positive real number</a:t>
            </a:r>
            <a:r>
              <a:rPr lang="en-US" sz="2400" dirty="0"/>
              <a:t>)</a:t>
            </a:r>
          </a:p>
          <a:p>
            <a:pPr lvl="1"/>
            <a:r>
              <a:rPr lang="en-US" sz="2000" dirty="0"/>
              <a:t> The ‘scale parameter’, </a:t>
            </a:r>
            <a:r>
              <a:rPr lang="en-US" sz="2000" i="1" dirty="0"/>
              <a:t>µ</a:t>
            </a:r>
            <a:r>
              <a:rPr lang="en-US" sz="2000" dirty="0"/>
              <a:t> the reciprocal of the rate parameter,</a:t>
            </a:r>
            <a:r>
              <a:rPr lang="el-GR" sz="2000" dirty="0"/>
              <a:t>μ = 1/λ.</a:t>
            </a:r>
            <a:endParaRPr lang="en-US" sz="2000" dirty="0"/>
          </a:p>
        </p:txBody>
      </p:sp>
      <p:pic>
        <p:nvPicPr>
          <p:cNvPr id="4" name="Graphic 6">
            <a:extLst>
              <a:ext uri="{FF2B5EF4-FFF2-40B4-BE49-F238E27FC236}">
                <a16:creationId xmlns:a16="http://schemas.microsoft.com/office/drawing/2014/main" id="{A02197EA-FC02-4CF6-8164-8BCF3AED43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09403" y="4219073"/>
            <a:ext cx="5554397" cy="1061507"/>
          </a:xfrm>
          <a:prstGeom prst="rect">
            <a:avLst/>
          </a:prstGeom>
        </p:spPr>
      </p:pic>
    </p:spTree>
    <p:extLst>
      <p:ext uri="{BB962C8B-B14F-4D97-AF65-F5344CB8AC3E}">
        <p14:creationId xmlns:p14="http://schemas.microsoft.com/office/powerpoint/2010/main" val="2262577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CB20BDE-6A0C-43C8-A394-81C707DA70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23544" y="1283155"/>
            <a:ext cx="6494348" cy="4870761"/>
          </a:xfrm>
        </p:spPr>
      </p:pic>
      <p:sp>
        <p:nvSpPr>
          <p:cNvPr id="3" name="Title 1">
            <a:extLst>
              <a:ext uri="{FF2B5EF4-FFF2-40B4-BE49-F238E27FC236}">
                <a16:creationId xmlns:a16="http://schemas.microsoft.com/office/drawing/2014/main" id="{0178B093-2E11-4015-9F53-9008C768D0F7}"/>
              </a:ext>
            </a:extLst>
          </p:cNvPr>
          <p:cNvSpPr>
            <a:spLocks noGrp="1"/>
          </p:cNvSpPr>
          <p:nvPr>
            <p:ph type="title"/>
          </p:nvPr>
        </p:nvSpPr>
        <p:spPr>
          <a:xfrm>
            <a:off x="838200" y="365126"/>
            <a:ext cx="10515600" cy="665816"/>
          </a:xfrm>
        </p:spPr>
        <p:txBody>
          <a:bodyPr>
            <a:normAutofit fontScale="90000"/>
          </a:bodyPr>
          <a:lstStyle/>
          <a:p>
            <a:r>
              <a:rPr lang="en-US" b="1" dirty="0" err="1"/>
              <a:t>Erlang</a:t>
            </a:r>
            <a:r>
              <a:rPr lang="en-US" b="1" dirty="0"/>
              <a:t> distribution</a:t>
            </a:r>
            <a:endParaRPr lang="en-US" dirty="0"/>
          </a:p>
        </p:txBody>
      </p:sp>
    </p:spTree>
    <p:extLst>
      <p:ext uri="{BB962C8B-B14F-4D97-AF65-F5344CB8AC3E}">
        <p14:creationId xmlns:p14="http://schemas.microsoft.com/office/powerpoint/2010/main" val="1975927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833E7C1-BA82-4BB2-8A76-A52D27292F79}"/>
                  </a:ext>
                </a:extLst>
              </p:cNvPr>
              <p:cNvSpPr txBox="1"/>
              <p:nvPr/>
            </p:nvSpPr>
            <p:spPr>
              <a:xfrm>
                <a:off x="5361069" y="5236088"/>
                <a:ext cx="1864613" cy="923330"/>
              </a:xfrm>
              <a:prstGeom prst="rect">
                <a:avLst/>
              </a:prstGeom>
              <a:noFill/>
            </p:spPr>
            <p:txBody>
              <a:bodyPr wrap="none" rtlCol="0">
                <a:spAutoFit/>
              </a:bodyPr>
              <a:lstStyle/>
              <a:p>
                <a:pPr algn="ctr"/>
                <a:r>
                  <a:rPr lang="en-US" sz="1800" b="0" dirty="0">
                    <a:solidFill>
                      <a:srgbClr val="1F1F1F"/>
                    </a:solidFill>
                    <a:latin typeface="Cambria Math" panose="02040503050406030204" pitchFamily="18" charset="0"/>
                    <a:ea typeface="Cambria Math" panose="02040503050406030204" pitchFamily="18" charset="0"/>
                  </a:rPr>
                  <a:t>Target histogram</a:t>
                </a:r>
              </a:p>
              <a:p>
                <a:pPr algn="ctr"/>
                <a:r>
                  <a:rPr lang="en-US" dirty="0"/>
                  <a:t>k = 80</a:t>
                </a:r>
              </a:p>
              <a:p>
                <a:pPr algn="ctr"/>
                <a:r>
                  <a:rPr lang="en-US" baseline="-25000" dirty="0">
                    <a:latin typeface="Cambria Math" panose="02040503050406030204" pitchFamily="18" charset="0"/>
                    <a:ea typeface="Cambria Math" panose="020405030504060302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m:t>
                    </m:r>
                  </m:oMath>
                </a14:m>
                <a:r>
                  <a:rPr lang="en-US" dirty="0"/>
                  <a:t> 0.6</a:t>
                </a:r>
              </a:p>
            </p:txBody>
          </p:sp>
        </mc:Choice>
        <mc:Fallback xmlns="">
          <p:sp>
            <p:nvSpPr>
              <p:cNvPr id="7" name="TextBox 6">
                <a:extLst>
                  <a:ext uri="{FF2B5EF4-FFF2-40B4-BE49-F238E27FC236}">
                    <a16:creationId xmlns:a16="http://schemas.microsoft.com/office/drawing/2014/main" id="{9833E7C1-BA82-4BB2-8A76-A52D27292F79}"/>
                  </a:ext>
                </a:extLst>
              </p:cNvPr>
              <p:cNvSpPr txBox="1">
                <a:spLocks noRot="1" noChangeAspect="1" noMove="1" noResize="1" noEditPoints="1" noAdjustHandles="1" noChangeArrowheads="1" noChangeShapeType="1" noTextEdit="1"/>
              </p:cNvSpPr>
              <p:nvPr/>
            </p:nvSpPr>
            <p:spPr>
              <a:xfrm>
                <a:off x="5361069" y="5236088"/>
                <a:ext cx="1864613" cy="923330"/>
              </a:xfrm>
              <a:prstGeom prst="rect">
                <a:avLst/>
              </a:prstGeom>
              <a:blipFill>
                <a:blip r:embed="rId2"/>
                <a:stretch>
                  <a:fillRect l="-2614" t="-4636" r="-2941" b="-9934"/>
                </a:stretch>
              </a:blipFill>
            </p:spPr>
            <p:txBody>
              <a:bodyPr/>
              <a:lstStyle/>
              <a:p>
                <a:r>
                  <a:rPr lang="en-US">
                    <a:noFill/>
                  </a:rPr>
                  <a:t> </a:t>
                </a:r>
              </a:p>
            </p:txBody>
          </p:sp>
        </mc:Fallback>
      </mc:AlternateContent>
      <p:sp>
        <p:nvSpPr>
          <p:cNvPr id="10" name="Title 1">
            <a:extLst>
              <a:ext uri="{FF2B5EF4-FFF2-40B4-BE49-F238E27FC236}">
                <a16:creationId xmlns:a16="http://schemas.microsoft.com/office/drawing/2014/main" id="{80CDCF0C-6550-4923-B677-82407DBDBCAF}"/>
              </a:ext>
            </a:extLst>
          </p:cNvPr>
          <p:cNvSpPr>
            <a:spLocks noGrp="1"/>
          </p:cNvSpPr>
          <p:nvPr>
            <p:ph type="title"/>
          </p:nvPr>
        </p:nvSpPr>
        <p:spPr>
          <a:xfrm>
            <a:off x="838200" y="365125"/>
            <a:ext cx="10515600" cy="504451"/>
          </a:xfrm>
        </p:spPr>
        <p:txBody>
          <a:bodyPr>
            <a:noAutofit/>
          </a:bodyPr>
          <a:lstStyle/>
          <a:p>
            <a:r>
              <a:rPr lang="en-US" sz="4000" b="1" dirty="0"/>
              <a:t>Histogram Matching with Erlang distribution</a:t>
            </a:r>
            <a:endParaRPr lang="en-US" sz="4000" dirty="0"/>
          </a:p>
        </p:txBody>
      </p:sp>
      <p:sp>
        <p:nvSpPr>
          <p:cNvPr id="2" name="Slide Number Placeholder 1">
            <a:extLst>
              <a:ext uri="{FF2B5EF4-FFF2-40B4-BE49-F238E27FC236}">
                <a16:creationId xmlns:a16="http://schemas.microsoft.com/office/drawing/2014/main" id="{9884C06F-FDF3-41A9-A019-420CC108B8D9}"/>
              </a:ext>
            </a:extLst>
          </p:cNvPr>
          <p:cNvSpPr>
            <a:spLocks noGrp="1"/>
          </p:cNvSpPr>
          <p:nvPr>
            <p:ph type="sldNum" sz="quarter" idx="12"/>
          </p:nvPr>
        </p:nvSpPr>
        <p:spPr/>
        <p:txBody>
          <a:bodyPr/>
          <a:lstStyle/>
          <a:p>
            <a:fld id="{F1BBE439-A689-4E67-A7FC-21353A5E3273}" type="slidenum">
              <a:rPr lang="en-US" smtClean="0"/>
              <a:pPr/>
              <a:t>15</a:t>
            </a:fld>
            <a:endParaRPr lang="en-US" dirty="0"/>
          </a:p>
        </p:txBody>
      </p:sp>
      <p:pic>
        <p:nvPicPr>
          <p:cNvPr id="4" name="Picture 3">
            <a:extLst>
              <a:ext uri="{FF2B5EF4-FFF2-40B4-BE49-F238E27FC236}">
                <a16:creationId xmlns:a16="http://schemas.microsoft.com/office/drawing/2014/main" id="{CC802F2D-6029-4C32-BB50-737DC6A2E08B}"/>
              </a:ext>
            </a:extLst>
          </p:cNvPr>
          <p:cNvPicPr>
            <a:picLocks noChangeAspect="1"/>
          </p:cNvPicPr>
          <p:nvPr/>
        </p:nvPicPr>
        <p:blipFill rotWithShape="1">
          <a:blip r:embed="rId3"/>
          <a:srcRect l="8152" t="7533" r="-448" b="8616"/>
          <a:stretch/>
        </p:blipFill>
        <p:spPr>
          <a:xfrm>
            <a:off x="989286" y="1469889"/>
            <a:ext cx="3098619" cy="1945943"/>
          </a:xfrm>
          <a:prstGeom prst="rect">
            <a:avLst/>
          </a:prstGeom>
        </p:spPr>
      </p:pic>
      <p:pic>
        <p:nvPicPr>
          <p:cNvPr id="8" name="Picture 7">
            <a:extLst>
              <a:ext uri="{FF2B5EF4-FFF2-40B4-BE49-F238E27FC236}">
                <a16:creationId xmlns:a16="http://schemas.microsoft.com/office/drawing/2014/main" id="{066DBCE3-F7BD-4913-8C7B-BC9B47575679}"/>
              </a:ext>
            </a:extLst>
          </p:cNvPr>
          <p:cNvPicPr>
            <a:picLocks noChangeAspect="1"/>
          </p:cNvPicPr>
          <p:nvPr/>
        </p:nvPicPr>
        <p:blipFill>
          <a:blip r:embed="rId4"/>
          <a:stretch>
            <a:fillRect/>
          </a:stretch>
        </p:blipFill>
        <p:spPr>
          <a:xfrm>
            <a:off x="682175" y="3762710"/>
            <a:ext cx="3225470" cy="2507432"/>
          </a:xfrm>
          <a:prstGeom prst="rect">
            <a:avLst/>
          </a:prstGeom>
        </p:spPr>
      </p:pic>
      <p:sp>
        <p:nvSpPr>
          <p:cNvPr id="14" name="TextBox 13">
            <a:extLst>
              <a:ext uri="{FF2B5EF4-FFF2-40B4-BE49-F238E27FC236}">
                <a16:creationId xmlns:a16="http://schemas.microsoft.com/office/drawing/2014/main" id="{CB06792D-CE87-40BE-A992-446606C659E0}"/>
              </a:ext>
            </a:extLst>
          </p:cNvPr>
          <p:cNvSpPr txBox="1"/>
          <p:nvPr/>
        </p:nvSpPr>
        <p:spPr>
          <a:xfrm>
            <a:off x="1543072" y="3553416"/>
            <a:ext cx="1708289" cy="307777"/>
          </a:xfrm>
          <a:prstGeom prst="rect">
            <a:avLst/>
          </a:prstGeom>
          <a:noFill/>
        </p:spPr>
        <p:txBody>
          <a:bodyPr wrap="square" rtlCol="0">
            <a:spAutoFit/>
          </a:bodyPr>
          <a:lstStyle/>
          <a:p>
            <a:pPr algn="ctr"/>
            <a:r>
              <a:rPr lang="en-US" sz="1400" dirty="0"/>
              <a:t>Input Image</a:t>
            </a:r>
          </a:p>
        </p:txBody>
      </p:sp>
      <p:sp>
        <p:nvSpPr>
          <p:cNvPr id="15" name="TextBox 14">
            <a:extLst>
              <a:ext uri="{FF2B5EF4-FFF2-40B4-BE49-F238E27FC236}">
                <a16:creationId xmlns:a16="http://schemas.microsoft.com/office/drawing/2014/main" id="{4EE02605-2076-47B2-925F-5E7F887BC2F7}"/>
              </a:ext>
            </a:extLst>
          </p:cNvPr>
          <p:cNvSpPr txBox="1"/>
          <p:nvPr/>
        </p:nvSpPr>
        <p:spPr>
          <a:xfrm>
            <a:off x="989287" y="6202461"/>
            <a:ext cx="2986864" cy="307777"/>
          </a:xfrm>
          <a:prstGeom prst="rect">
            <a:avLst/>
          </a:prstGeom>
          <a:noFill/>
        </p:spPr>
        <p:txBody>
          <a:bodyPr wrap="square" rtlCol="0">
            <a:spAutoFit/>
          </a:bodyPr>
          <a:lstStyle/>
          <a:p>
            <a:pPr algn="ctr"/>
            <a:r>
              <a:rPr lang="en-US" sz="1400" dirty="0"/>
              <a:t>Histogram of the Input Image</a:t>
            </a:r>
          </a:p>
        </p:txBody>
      </p:sp>
      <p:sp>
        <p:nvSpPr>
          <p:cNvPr id="16" name="TextBox 15">
            <a:extLst>
              <a:ext uri="{FF2B5EF4-FFF2-40B4-BE49-F238E27FC236}">
                <a16:creationId xmlns:a16="http://schemas.microsoft.com/office/drawing/2014/main" id="{973506EE-CA82-4403-A38D-405570AEDE98}"/>
              </a:ext>
            </a:extLst>
          </p:cNvPr>
          <p:cNvSpPr txBox="1"/>
          <p:nvPr/>
        </p:nvSpPr>
        <p:spPr>
          <a:xfrm>
            <a:off x="8944441" y="3600992"/>
            <a:ext cx="1708289" cy="307777"/>
          </a:xfrm>
          <a:prstGeom prst="rect">
            <a:avLst/>
          </a:prstGeom>
          <a:noFill/>
        </p:spPr>
        <p:txBody>
          <a:bodyPr wrap="square" rtlCol="0">
            <a:spAutoFit/>
          </a:bodyPr>
          <a:lstStyle/>
          <a:p>
            <a:pPr algn="ctr"/>
            <a:r>
              <a:rPr lang="en-US" sz="1400" dirty="0"/>
              <a:t>Output Image</a:t>
            </a:r>
          </a:p>
        </p:txBody>
      </p:sp>
      <p:sp>
        <p:nvSpPr>
          <p:cNvPr id="17" name="TextBox 16">
            <a:extLst>
              <a:ext uri="{FF2B5EF4-FFF2-40B4-BE49-F238E27FC236}">
                <a16:creationId xmlns:a16="http://schemas.microsoft.com/office/drawing/2014/main" id="{C4A95F63-C2A9-4FDC-8B5F-8607D5D9261B}"/>
              </a:ext>
            </a:extLst>
          </p:cNvPr>
          <p:cNvSpPr txBox="1"/>
          <p:nvPr/>
        </p:nvSpPr>
        <p:spPr>
          <a:xfrm>
            <a:off x="8488767" y="6159418"/>
            <a:ext cx="2986864" cy="307777"/>
          </a:xfrm>
          <a:prstGeom prst="rect">
            <a:avLst/>
          </a:prstGeom>
          <a:noFill/>
        </p:spPr>
        <p:txBody>
          <a:bodyPr wrap="square" rtlCol="0">
            <a:spAutoFit/>
          </a:bodyPr>
          <a:lstStyle/>
          <a:p>
            <a:pPr algn="ctr"/>
            <a:r>
              <a:rPr lang="en-US" sz="1400" dirty="0"/>
              <a:t>Histogram of the Output Image</a:t>
            </a:r>
          </a:p>
        </p:txBody>
      </p:sp>
      <p:pic>
        <p:nvPicPr>
          <p:cNvPr id="5" name="Picture 4">
            <a:extLst>
              <a:ext uri="{FF2B5EF4-FFF2-40B4-BE49-F238E27FC236}">
                <a16:creationId xmlns:a16="http://schemas.microsoft.com/office/drawing/2014/main" id="{757BC3E2-F2E6-40B9-B163-0AF7DE082616}"/>
              </a:ext>
            </a:extLst>
          </p:cNvPr>
          <p:cNvPicPr>
            <a:picLocks noChangeAspect="1"/>
          </p:cNvPicPr>
          <p:nvPr/>
        </p:nvPicPr>
        <p:blipFill>
          <a:blip r:embed="rId5"/>
          <a:stretch>
            <a:fillRect/>
          </a:stretch>
        </p:blipFill>
        <p:spPr>
          <a:xfrm>
            <a:off x="4448152" y="2641614"/>
            <a:ext cx="3314536" cy="2534310"/>
          </a:xfrm>
          <a:prstGeom prst="rect">
            <a:avLst/>
          </a:prstGeom>
        </p:spPr>
      </p:pic>
      <p:pic>
        <p:nvPicPr>
          <p:cNvPr id="11" name="Picture 10">
            <a:extLst>
              <a:ext uri="{FF2B5EF4-FFF2-40B4-BE49-F238E27FC236}">
                <a16:creationId xmlns:a16="http://schemas.microsoft.com/office/drawing/2014/main" id="{5170068B-C3BE-4D2A-B36A-1F4FD5858633}"/>
              </a:ext>
            </a:extLst>
          </p:cNvPr>
          <p:cNvPicPr>
            <a:picLocks noChangeAspect="1"/>
          </p:cNvPicPr>
          <p:nvPr/>
        </p:nvPicPr>
        <p:blipFill>
          <a:blip r:embed="rId6"/>
          <a:stretch>
            <a:fillRect/>
          </a:stretch>
        </p:blipFill>
        <p:spPr>
          <a:xfrm>
            <a:off x="8353565" y="3914166"/>
            <a:ext cx="2890042" cy="2204520"/>
          </a:xfrm>
          <a:prstGeom prst="rect">
            <a:avLst/>
          </a:prstGeom>
        </p:spPr>
      </p:pic>
      <p:pic>
        <p:nvPicPr>
          <p:cNvPr id="13" name="Picture 12">
            <a:extLst>
              <a:ext uri="{FF2B5EF4-FFF2-40B4-BE49-F238E27FC236}">
                <a16:creationId xmlns:a16="http://schemas.microsoft.com/office/drawing/2014/main" id="{4790AED8-F57D-4B3A-B4A8-9ECA36E697E9}"/>
              </a:ext>
            </a:extLst>
          </p:cNvPr>
          <p:cNvPicPr>
            <a:picLocks noChangeAspect="1"/>
          </p:cNvPicPr>
          <p:nvPr/>
        </p:nvPicPr>
        <p:blipFill>
          <a:blip r:embed="rId7"/>
          <a:stretch>
            <a:fillRect/>
          </a:stretch>
        </p:blipFill>
        <p:spPr>
          <a:xfrm>
            <a:off x="8353564" y="1469890"/>
            <a:ext cx="2923877" cy="1945942"/>
          </a:xfrm>
          <a:prstGeom prst="rect">
            <a:avLst/>
          </a:prstGeom>
        </p:spPr>
      </p:pic>
    </p:spTree>
    <p:extLst>
      <p:ext uri="{BB962C8B-B14F-4D97-AF65-F5344CB8AC3E}">
        <p14:creationId xmlns:p14="http://schemas.microsoft.com/office/powerpoint/2010/main" val="1215682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B96D2-A7D1-40BE-8F7D-8B21874B13C7}"/>
              </a:ext>
            </a:extLst>
          </p:cNvPr>
          <p:cNvSpPr>
            <a:spLocks noGrp="1"/>
          </p:cNvSpPr>
          <p:nvPr>
            <p:ph type="title"/>
          </p:nvPr>
        </p:nvSpPr>
        <p:spPr/>
        <p:txBody>
          <a:bodyPr>
            <a:normAutofit fontScale="90000"/>
          </a:bodyPr>
          <a:lstStyle/>
          <a:p>
            <a:r>
              <a:rPr lang="en-US" dirty="0"/>
              <a:t>Histogram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1BB257-F9D6-42AA-8843-97562ED0423D}"/>
                  </a:ext>
                </a:extLst>
              </p:cNvPr>
              <p:cNvSpPr>
                <a:spLocks noGrp="1"/>
              </p:cNvSpPr>
              <p:nvPr>
                <p:ph idx="1"/>
              </p:nvPr>
            </p:nvSpPr>
            <p:spPr>
              <a:xfrm>
                <a:off x="838200" y="1272989"/>
                <a:ext cx="10515600" cy="4975692"/>
              </a:xfrm>
            </p:spPr>
            <p:txBody>
              <a:bodyPr/>
              <a:lstStyle/>
              <a:p>
                <a:r>
                  <a:rPr lang="en-US" dirty="0"/>
                  <a:t>The histogram of an image consists of the x-axis representing the intensity levels </a:t>
                </a:r>
                <a:r>
                  <a:rPr lang="en-US" dirty="0" err="1"/>
                  <a:t>r</a:t>
                </a:r>
                <a:r>
                  <a:rPr lang="en-US" baseline="-25000" dirty="0" err="1"/>
                  <a:t>k</a:t>
                </a:r>
                <a:r>
                  <a:rPr lang="en-US" dirty="0"/>
                  <a:t> and the y-axis denoting the h(</a:t>
                </a:r>
                <a:r>
                  <a:rPr lang="en-US" dirty="0" err="1"/>
                  <a:t>r</a:t>
                </a:r>
                <a:r>
                  <a:rPr lang="en-US" baseline="-25000" dirty="0" err="1"/>
                  <a:t>k</a:t>
                </a:r>
                <a:r>
                  <a:rPr lang="en-US" dirty="0"/>
                  <a:t>) or the p(</a:t>
                </a:r>
                <a:r>
                  <a:rPr lang="en-US" dirty="0" err="1"/>
                  <a:t>r</a:t>
                </a:r>
                <a:r>
                  <a:rPr lang="en-US" baseline="-25000" dirty="0" err="1"/>
                  <a:t>k</a:t>
                </a:r>
                <a:r>
                  <a:rPr lang="en-US" dirty="0"/>
                  <a:t>) functions. </a:t>
                </a:r>
              </a:p>
              <a:p>
                <a:pPr marL="0" indent="0" algn="ctr">
                  <a:buNone/>
                </a:pPr>
                <a:r>
                  <a:rPr lang="en-US" sz="2800" b="1" dirty="0">
                    <a:solidFill>
                      <a:srgbClr val="000000"/>
                    </a:solidFill>
                  </a:rPr>
                  <a:t>   </a:t>
                </a:r>
                <a14:m>
                  <m:oMath xmlns:m="http://schemas.openxmlformats.org/officeDocument/2006/math">
                    <m:r>
                      <a:rPr lang="en-US" sz="2800" b="1" i="0" smtClean="0">
                        <a:solidFill>
                          <a:srgbClr val="000000"/>
                        </a:solidFill>
                        <a:latin typeface="Cambria Math" panose="02040503050406030204" pitchFamily="18" charset="0"/>
                      </a:rPr>
                      <m:t>𝐡</m:t>
                    </m:r>
                    <m:r>
                      <a:rPr lang="en-US" sz="2800" b="1" i="0" smtClean="0">
                        <a:solidFill>
                          <a:srgbClr val="000000"/>
                        </a:solidFill>
                        <a:latin typeface="Cambria Math" panose="02040503050406030204" pitchFamily="18" charset="0"/>
                      </a:rPr>
                      <m:t>(</m:t>
                    </m:r>
                    <m:sSub>
                      <m:sSubPr>
                        <m:ctrlPr>
                          <a:rPr lang="en-US" sz="2800" b="1" i="1">
                            <a:solidFill>
                              <a:srgbClr val="000000"/>
                            </a:solidFill>
                            <a:latin typeface="Cambria Math" panose="02040503050406030204" pitchFamily="18" charset="0"/>
                          </a:rPr>
                        </m:ctrlPr>
                      </m:sSubPr>
                      <m:e>
                        <m:r>
                          <a:rPr lang="en-US" sz="2800" b="1" i="0">
                            <a:solidFill>
                              <a:srgbClr val="000000"/>
                            </a:solidFill>
                            <a:latin typeface="Cambria Math" panose="02040503050406030204" pitchFamily="18" charset="0"/>
                          </a:rPr>
                          <m:t>𝐫</m:t>
                        </m:r>
                      </m:e>
                      <m:sub>
                        <m:r>
                          <a:rPr lang="en-US" sz="2800" b="1" i="0">
                            <a:solidFill>
                              <a:srgbClr val="000000"/>
                            </a:solidFill>
                            <a:latin typeface="Cambria Math" panose="02040503050406030204" pitchFamily="18" charset="0"/>
                          </a:rPr>
                          <m:t>𝐤</m:t>
                        </m:r>
                      </m:sub>
                    </m:sSub>
                    <m:r>
                      <a:rPr lang="en-US" sz="2800" b="1" i="0">
                        <a:solidFill>
                          <a:srgbClr val="000000"/>
                        </a:solidFill>
                        <a:latin typeface="Cambria Math" panose="02040503050406030204" pitchFamily="18" charset="0"/>
                      </a:rPr>
                      <m:t>)=</m:t>
                    </m:r>
                    <m:sSub>
                      <m:sSubPr>
                        <m:ctrlPr>
                          <a:rPr lang="en-US" sz="2800" b="1" i="1">
                            <a:solidFill>
                              <a:srgbClr val="000000"/>
                            </a:solidFill>
                            <a:latin typeface="Cambria Math" panose="02040503050406030204" pitchFamily="18" charset="0"/>
                          </a:rPr>
                        </m:ctrlPr>
                      </m:sSubPr>
                      <m:e>
                        <m:r>
                          <a:rPr lang="en-US" sz="2800" b="1" i="0">
                            <a:solidFill>
                              <a:srgbClr val="000000"/>
                            </a:solidFill>
                            <a:latin typeface="Cambria Math" panose="02040503050406030204" pitchFamily="18" charset="0"/>
                          </a:rPr>
                          <m:t>𝐧</m:t>
                        </m:r>
                      </m:e>
                      <m:sub>
                        <m:r>
                          <a:rPr lang="en-US" sz="2800" b="1" i="0">
                            <a:solidFill>
                              <a:srgbClr val="000000"/>
                            </a:solidFill>
                            <a:latin typeface="Cambria Math" panose="02040503050406030204" pitchFamily="18" charset="0"/>
                          </a:rPr>
                          <m:t>𝐤</m:t>
                        </m:r>
                      </m:sub>
                    </m:sSub>
                  </m:oMath>
                </a14:m>
                <a:endParaRPr lang="en-US" dirty="0"/>
              </a:p>
              <a:p>
                <a:endParaRPr lang="en-US" b="1" dirty="0"/>
              </a:p>
            </p:txBody>
          </p:sp>
        </mc:Choice>
        <mc:Fallback xmlns="">
          <p:sp>
            <p:nvSpPr>
              <p:cNvPr id="3" name="Content Placeholder 2">
                <a:extLst>
                  <a:ext uri="{FF2B5EF4-FFF2-40B4-BE49-F238E27FC236}">
                    <a16:creationId xmlns:a16="http://schemas.microsoft.com/office/drawing/2014/main" id="{A61BB257-F9D6-42AA-8843-97562ED0423D}"/>
                  </a:ext>
                </a:extLst>
              </p:cNvPr>
              <p:cNvSpPr>
                <a:spLocks noGrp="1" noRot="1" noChangeAspect="1" noMove="1" noResize="1" noEditPoints="1" noAdjustHandles="1" noChangeArrowheads="1" noChangeShapeType="1" noTextEdit="1"/>
              </p:cNvSpPr>
              <p:nvPr>
                <p:ph idx="1"/>
              </p:nvPr>
            </p:nvSpPr>
            <p:spPr>
              <a:xfrm>
                <a:off x="838200" y="1272989"/>
                <a:ext cx="10515600" cy="4975692"/>
              </a:xfrm>
              <a:blipFill>
                <a:blip r:embed="rId2"/>
                <a:stretch>
                  <a:fillRect l="-1043" t="-208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B7EB72A-DC0D-4265-831B-415EC8325D96}"/>
              </a:ext>
            </a:extLst>
          </p:cNvPr>
          <p:cNvPicPr>
            <a:picLocks noChangeAspect="1"/>
          </p:cNvPicPr>
          <p:nvPr/>
        </p:nvPicPr>
        <p:blipFill>
          <a:blip r:embed="rId3"/>
          <a:stretch>
            <a:fillRect/>
          </a:stretch>
        </p:blipFill>
        <p:spPr>
          <a:xfrm>
            <a:off x="4130679" y="3068812"/>
            <a:ext cx="4576099" cy="2692893"/>
          </a:xfrm>
          <a:prstGeom prst="rect">
            <a:avLst/>
          </a:prstGeom>
        </p:spPr>
      </p:pic>
      <p:sp>
        <p:nvSpPr>
          <p:cNvPr id="6" name="Slide Number Placeholder 5">
            <a:extLst>
              <a:ext uri="{FF2B5EF4-FFF2-40B4-BE49-F238E27FC236}">
                <a16:creationId xmlns:a16="http://schemas.microsoft.com/office/drawing/2014/main" id="{39D9A93E-833D-4CB6-8791-D04908640A9B}"/>
              </a:ext>
            </a:extLst>
          </p:cNvPr>
          <p:cNvSpPr>
            <a:spLocks noGrp="1"/>
          </p:cNvSpPr>
          <p:nvPr>
            <p:ph type="sldNum" sz="quarter" idx="12"/>
          </p:nvPr>
        </p:nvSpPr>
        <p:spPr/>
        <p:txBody>
          <a:bodyPr/>
          <a:lstStyle/>
          <a:p>
            <a:fld id="{F1BBE439-A689-4E67-A7FC-21353A5E3273}" type="slidenum">
              <a:rPr lang="en-US" smtClean="0"/>
              <a:pPr/>
              <a:t>2</a:t>
            </a:fld>
            <a:endParaRPr lang="en-US" dirty="0"/>
          </a:p>
        </p:txBody>
      </p:sp>
    </p:spTree>
    <p:extLst>
      <p:ext uri="{BB962C8B-B14F-4D97-AF65-F5344CB8AC3E}">
        <p14:creationId xmlns:p14="http://schemas.microsoft.com/office/powerpoint/2010/main" val="1752549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539A4-0604-42F9-BCEB-B38C9D6DCFB9}"/>
              </a:ext>
            </a:extLst>
          </p:cNvPr>
          <p:cNvSpPr>
            <a:spLocks noGrp="1"/>
          </p:cNvSpPr>
          <p:nvPr>
            <p:ph type="title"/>
          </p:nvPr>
        </p:nvSpPr>
        <p:spPr/>
        <p:txBody>
          <a:bodyPr>
            <a:normAutofit fontScale="90000"/>
          </a:bodyPr>
          <a:lstStyle/>
          <a:p>
            <a:r>
              <a:rPr lang="en-US" dirty="0"/>
              <a:t>Histogram Equalization</a:t>
            </a:r>
          </a:p>
        </p:txBody>
      </p:sp>
      <p:sp>
        <p:nvSpPr>
          <p:cNvPr id="3" name="Content Placeholder 2">
            <a:extLst>
              <a:ext uri="{FF2B5EF4-FFF2-40B4-BE49-F238E27FC236}">
                <a16:creationId xmlns:a16="http://schemas.microsoft.com/office/drawing/2014/main" id="{4F9D7BF0-A79E-4D1A-A3FC-9C6C0124A270}"/>
              </a:ext>
            </a:extLst>
          </p:cNvPr>
          <p:cNvSpPr>
            <a:spLocks noGrp="1"/>
          </p:cNvSpPr>
          <p:nvPr>
            <p:ph idx="1"/>
          </p:nvPr>
        </p:nvSpPr>
        <p:spPr>
          <a:xfrm>
            <a:off x="803513" y="1190422"/>
            <a:ext cx="10515600" cy="532339"/>
          </a:xfrm>
        </p:spPr>
        <p:txBody>
          <a:bodyPr/>
          <a:lstStyle/>
          <a:p>
            <a:pPr marL="0" indent="0">
              <a:buNone/>
            </a:pPr>
            <a:r>
              <a:rPr lang="en-US" sz="2400" dirty="0"/>
              <a:t>Histogram equalization is used to enhance contrast. </a:t>
            </a:r>
          </a:p>
          <a:p>
            <a:endParaRPr lang="en-US" dirty="0"/>
          </a:p>
        </p:txBody>
      </p:sp>
      <p:pic>
        <p:nvPicPr>
          <p:cNvPr id="5" name="Picture 4">
            <a:extLst>
              <a:ext uri="{FF2B5EF4-FFF2-40B4-BE49-F238E27FC236}">
                <a16:creationId xmlns:a16="http://schemas.microsoft.com/office/drawing/2014/main" id="{CB36C2D4-B412-4A13-9620-683B35F4F661}"/>
              </a:ext>
            </a:extLst>
          </p:cNvPr>
          <p:cNvPicPr>
            <a:picLocks noChangeAspect="1"/>
          </p:cNvPicPr>
          <p:nvPr/>
        </p:nvPicPr>
        <p:blipFill>
          <a:blip r:embed="rId2"/>
          <a:stretch>
            <a:fillRect/>
          </a:stretch>
        </p:blipFill>
        <p:spPr>
          <a:xfrm>
            <a:off x="3359157" y="4164493"/>
            <a:ext cx="2975813" cy="1831072"/>
          </a:xfrm>
          <a:prstGeom prst="rect">
            <a:avLst/>
          </a:prstGeom>
        </p:spPr>
      </p:pic>
      <p:pic>
        <p:nvPicPr>
          <p:cNvPr id="6" name="Picture 4">
            <a:extLst>
              <a:ext uri="{FF2B5EF4-FFF2-40B4-BE49-F238E27FC236}">
                <a16:creationId xmlns:a16="http://schemas.microsoft.com/office/drawing/2014/main" id="{39049236-E1E7-4CA3-96C5-2ACE9B9B3D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23" y="4203987"/>
            <a:ext cx="2870583" cy="187865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1AC0AAD-74B3-406E-AE03-67D897AAF14A}"/>
              </a:ext>
            </a:extLst>
          </p:cNvPr>
          <p:cNvSpPr txBox="1"/>
          <p:nvPr/>
        </p:nvSpPr>
        <p:spPr>
          <a:xfrm>
            <a:off x="1035269" y="6033014"/>
            <a:ext cx="1751091" cy="307777"/>
          </a:xfrm>
          <a:prstGeom prst="rect">
            <a:avLst/>
          </a:prstGeom>
          <a:noFill/>
        </p:spPr>
        <p:txBody>
          <a:bodyPr wrap="square" rtlCol="0">
            <a:spAutoFit/>
          </a:bodyPr>
          <a:lstStyle/>
          <a:p>
            <a:pPr algn="ctr"/>
            <a:r>
              <a:rPr lang="en-US" sz="1400" dirty="0"/>
              <a:t>Equalized Image</a:t>
            </a:r>
          </a:p>
        </p:txBody>
      </p:sp>
      <p:sp>
        <p:nvSpPr>
          <p:cNvPr id="8" name="TextBox 7">
            <a:extLst>
              <a:ext uri="{FF2B5EF4-FFF2-40B4-BE49-F238E27FC236}">
                <a16:creationId xmlns:a16="http://schemas.microsoft.com/office/drawing/2014/main" id="{EFABD9E8-FBA9-4F71-95AB-9BE33582D4A0}"/>
              </a:ext>
            </a:extLst>
          </p:cNvPr>
          <p:cNvSpPr txBox="1"/>
          <p:nvPr/>
        </p:nvSpPr>
        <p:spPr>
          <a:xfrm>
            <a:off x="3137750" y="5995890"/>
            <a:ext cx="3572331" cy="307777"/>
          </a:xfrm>
          <a:prstGeom prst="rect">
            <a:avLst/>
          </a:prstGeom>
          <a:noFill/>
        </p:spPr>
        <p:txBody>
          <a:bodyPr wrap="square" rtlCol="0">
            <a:spAutoFit/>
          </a:bodyPr>
          <a:lstStyle/>
          <a:p>
            <a:pPr algn="ctr"/>
            <a:r>
              <a:rPr lang="en-US" sz="1400" dirty="0"/>
              <a:t>Histogram of the Equalized Image</a:t>
            </a:r>
          </a:p>
        </p:txBody>
      </p:sp>
      <p:pic>
        <p:nvPicPr>
          <p:cNvPr id="9" name="Picture 8">
            <a:extLst>
              <a:ext uri="{FF2B5EF4-FFF2-40B4-BE49-F238E27FC236}">
                <a16:creationId xmlns:a16="http://schemas.microsoft.com/office/drawing/2014/main" id="{AA3A3B13-744D-44E8-B1D5-97AE8930A089}"/>
              </a:ext>
            </a:extLst>
          </p:cNvPr>
          <p:cNvPicPr>
            <a:picLocks noChangeAspect="1"/>
          </p:cNvPicPr>
          <p:nvPr/>
        </p:nvPicPr>
        <p:blipFill>
          <a:blip r:embed="rId4"/>
          <a:stretch>
            <a:fillRect/>
          </a:stretch>
        </p:blipFill>
        <p:spPr>
          <a:xfrm>
            <a:off x="3468896" y="1821015"/>
            <a:ext cx="2705154" cy="1679470"/>
          </a:xfrm>
          <a:prstGeom prst="rect">
            <a:avLst/>
          </a:prstGeom>
        </p:spPr>
      </p:pic>
      <p:pic>
        <p:nvPicPr>
          <p:cNvPr id="10" name="Picture 2">
            <a:extLst>
              <a:ext uri="{FF2B5EF4-FFF2-40B4-BE49-F238E27FC236}">
                <a16:creationId xmlns:a16="http://schemas.microsoft.com/office/drawing/2014/main" id="{964C7892-5563-483B-A81F-E60F204CF2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575" y="1821015"/>
            <a:ext cx="2633106" cy="172323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9E21ABF-7CA2-4D62-843A-D1778373560B}"/>
              </a:ext>
            </a:extLst>
          </p:cNvPr>
          <p:cNvSpPr txBox="1"/>
          <p:nvPr/>
        </p:nvSpPr>
        <p:spPr>
          <a:xfrm>
            <a:off x="1035269" y="3568552"/>
            <a:ext cx="1708289" cy="307777"/>
          </a:xfrm>
          <a:prstGeom prst="rect">
            <a:avLst/>
          </a:prstGeom>
          <a:noFill/>
        </p:spPr>
        <p:txBody>
          <a:bodyPr wrap="square" rtlCol="0">
            <a:spAutoFit/>
          </a:bodyPr>
          <a:lstStyle/>
          <a:p>
            <a:pPr algn="ctr"/>
            <a:r>
              <a:rPr lang="en-US" sz="1400" dirty="0"/>
              <a:t>Input Image</a:t>
            </a:r>
          </a:p>
        </p:txBody>
      </p:sp>
      <p:sp>
        <p:nvSpPr>
          <p:cNvPr id="12" name="TextBox 11">
            <a:extLst>
              <a:ext uri="{FF2B5EF4-FFF2-40B4-BE49-F238E27FC236}">
                <a16:creationId xmlns:a16="http://schemas.microsoft.com/office/drawing/2014/main" id="{D57A8837-C834-465C-9E1B-D17E390DD02E}"/>
              </a:ext>
            </a:extLst>
          </p:cNvPr>
          <p:cNvSpPr txBox="1"/>
          <p:nvPr/>
        </p:nvSpPr>
        <p:spPr>
          <a:xfrm>
            <a:off x="3468896" y="3554964"/>
            <a:ext cx="2986864" cy="307777"/>
          </a:xfrm>
          <a:prstGeom prst="rect">
            <a:avLst/>
          </a:prstGeom>
          <a:noFill/>
        </p:spPr>
        <p:txBody>
          <a:bodyPr wrap="square" rtlCol="0">
            <a:spAutoFit/>
          </a:bodyPr>
          <a:lstStyle/>
          <a:p>
            <a:pPr algn="ctr"/>
            <a:r>
              <a:rPr lang="en-US" sz="1400" dirty="0"/>
              <a:t>Histogram of the Input Image</a:t>
            </a:r>
          </a:p>
        </p:txBody>
      </p:sp>
      <p:sp>
        <p:nvSpPr>
          <p:cNvPr id="13" name="Slide Number Placeholder 12">
            <a:extLst>
              <a:ext uri="{FF2B5EF4-FFF2-40B4-BE49-F238E27FC236}">
                <a16:creationId xmlns:a16="http://schemas.microsoft.com/office/drawing/2014/main" id="{6704C175-EC67-4407-A284-ABCA45860324}"/>
              </a:ext>
            </a:extLst>
          </p:cNvPr>
          <p:cNvSpPr>
            <a:spLocks noGrp="1"/>
          </p:cNvSpPr>
          <p:nvPr>
            <p:ph type="sldNum" sz="quarter" idx="12"/>
          </p:nvPr>
        </p:nvSpPr>
        <p:spPr/>
        <p:txBody>
          <a:bodyPr/>
          <a:lstStyle/>
          <a:p>
            <a:fld id="{F1BBE439-A689-4E67-A7FC-21353A5E3273}" type="slidenum">
              <a:rPr lang="en-US" smtClean="0"/>
              <a:pPr/>
              <a:t>3</a:t>
            </a:fld>
            <a:endParaRPr lang="en-US" dirty="0"/>
          </a:p>
        </p:txBody>
      </p:sp>
      <p:pic>
        <p:nvPicPr>
          <p:cNvPr id="15" name="Picture 14">
            <a:extLst>
              <a:ext uri="{FF2B5EF4-FFF2-40B4-BE49-F238E27FC236}">
                <a16:creationId xmlns:a16="http://schemas.microsoft.com/office/drawing/2014/main" id="{A37A218B-C27D-4000-AAA7-F8F513225071}"/>
              </a:ext>
            </a:extLst>
          </p:cNvPr>
          <p:cNvPicPr>
            <a:picLocks noChangeAspect="1"/>
          </p:cNvPicPr>
          <p:nvPr/>
        </p:nvPicPr>
        <p:blipFill>
          <a:blip r:embed="rId6"/>
          <a:stretch>
            <a:fillRect/>
          </a:stretch>
        </p:blipFill>
        <p:spPr>
          <a:xfrm>
            <a:off x="6343787" y="4112555"/>
            <a:ext cx="2742669" cy="2001374"/>
          </a:xfrm>
          <a:prstGeom prst="rect">
            <a:avLst/>
          </a:prstGeom>
        </p:spPr>
      </p:pic>
      <p:pic>
        <p:nvPicPr>
          <p:cNvPr id="17" name="Picture 16">
            <a:extLst>
              <a:ext uri="{FF2B5EF4-FFF2-40B4-BE49-F238E27FC236}">
                <a16:creationId xmlns:a16="http://schemas.microsoft.com/office/drawing/2014/main" id="{94720CE5-9DE8-417D-9FAA-F450C938239E}"/>
              </a:ext>
            </a:extLst>
          </p:cNvPr>
          <p:cNvPicPr>
            <a:picLocks noChangeAspect="1"/>
          </p:cNvPicPr>
          <p:nvPr/>
        </p:nvPicPr>
        <p:blipFill>
          <a:blip r:embed="rId7"/>
          <a:stretch>
            <a:fillRect/>
          </a:stretch>
        </p:blipFill>
        <p:spPr>
          <a:xfrm>
            <a:off x="9231037" y="4112555"/>
            <a:ext cx="2807979" cy="2026714"/>
          </a:xfrm>
          <a:prstGeom prst="rect">
            <a:avLst/>
          </a:prstGeom>
        </p:spPr>
      </p:pic>
      <p:pic>
        <p:nvPicPr>
          <p:cNvPr id="19" name="Picture 18">
            <a:extLst>
              <a:ext uri="{FF2B5EF4-FFF2-40B4-BE49-F238E27FC236}">
                <a16:creationId xmlns:a16="http://schemas.microsoft.com/office/drawing/2014/main" id="{26A90516-7ECC-426C-A7BF-19F89F913261}"/>
              </a:ext>
            </a:extLst>
          </p:cNvPr>
          <p:cNvPicPr>
            <a:picLocks noChangeAspect="1"/>
          </p:cNvPicPr>
          <p:nvPr/>
        </p:nvPicPr>
        <p:blipFill>
          <a:blip r:embed="rId8"/>
          <a:stretch>
            <a:fillRect/>
          </a:stretch>
        </p:blipFill>
        <p:spPr>
          <a:xfrm>
            <a:off x="9086456" y="1625257"/>
            <a:ext cx="2965942" cy="2130956"/>
          </a:xfrm>
          <a:prstGeom prst="rect">
            <a:avLst/>
          </a:prstGeom>
        </p:spPr>
      </p:pic>
      <p:pic>
        <p:nvPicPr>
          <p:cNvPr id="21" name="Picture 20">
            <a:extLst>
              <a:ext uri="{FF2B5EF4-FFF2-40B4-BE49-F238E27FC236}">
                <a16:creationId xmlns:a16="http://schemas.microsoft.com/office/drawing/2014/main" id="{97080B66-40F4-49A4-A26C-FF61F74328BA}"/>
              </a:ext>
            </a:extLst>
          </p:cNvPr>
          <p:cNvPicPr>
            <a:picLocks noChangeAspect="1"/>
          </p:cNvPicPr>
          <p:nvPr/>
        </p:nvPicPr>
        <p:blipFill>
          <a:blip r:embed="rId9"/>
          <a:stretch>
            <a:fillRect/>
          </a:stretch>
        </p:blipFill>
        <p:spPr>
          <a:xfrm>
            <a:off x="6177725" y="1806301"/>
            <a:ext cx="2842211" cy="1762252"/>
          </a:xfrm>
          <a:prstGeom prst="rect">
            <a:avLst/>
          </a:prstGeom>
        </p:spPr>
      </p:pic>
      <p:sp>
        <p:nvSpPr>
          <p:cNvPr id="22" name="TextBox 21">
            <a:extLst>
              <a:ext uri="{FF2B5EF4-FFF2-40B4-BE49-F238E27FC236}">
                <a16:creationId xmlns:a16="http://schemas.microsoft.com/office/drawing/2014/main" id="{0381ABC9-9D7B-47C8-AB01-BBAF36863333}"/>
              </a:ext>
            </a:extLst>
          </p:cNvPr>
          <p:cNvSpPr txBox="1"/>
          <p:nvPr/>
        </p:nvSpPr>
        <p:spPr>
          <a:xfrm>
            <a:off x="6146180" y="3608698"/>
            <a:ext cx="2986864" cy="307777"/>
          </a:xfrm>
          <a:prstGeom prst="rect">
            <a:avLst/>
          </a:prstGeom>
          <a:noFill/>
        </p:spPr>
        <p:txBody>
          <a:bodyPr wrap="square" rtlCol="0">
            <a:spAutoFit/>
          </a:bodyPr>
          <a:lstStyle/>
          <a:p>
            <a:pPr algn="ctr"/>
            <a:r>
              <a:rPr lang="en-US" sz="1400" dirty="0"/>
              <a:t>PDF of the Input Image</a:t>
            </a:r>
          </a:p>
        </p:txBody>
      </p:sp>
      <p:sp>
        <p:nvSpPr>
          <p:cNvPr id="23" name="TextBox 22">
            <a:extLst>
              <a:ext uri="{FF2B5EF4-FFF2-40B4-BE49-F238E27FC236}">
                <a16:creationId xmlns:a16="http://schemas.microsoft.com/office/drawing/2014/main" id="{E29C1DEB-74BE-4DFB-A684-75744BF606EE}"/>
              </a:ext>
            </a:extLst>
          </p:cNvPr>
          <p:cNvSpPr txBox="1"/>
          <p:nvPr/>
        </p:nvSpPr>
        <p:spPr>
          <a:xfrm>
            <a:off x="9120494" y="3656058"/>
            <a:ext cx="2986864" cy="307777"/>
          </a:xfrm>
          <a:prstGeom prst="rect">
            <a:avLst/>
          </a:prstGeom>
          <a:noFill/>
        </p:spPr>
        <p:txBody>
          <a:bodyPr wrap="square" rtlCol="0">
            <a:spAutoFit/>
          </a:bodyPr>
          <a:lstStyle/>
          <a:p>
            <a:pPr algn="ctr"/>
            <a:r>
              <a:rPr lang="en-US" sz="1400" dirty="0"/>
              <a:t>CDF of the Input Image</a:t>
            </a:r>
          </a:p>
        </p:txBody>
      </p:sp>
      <p:sp>
        <p:nvSpPr>
          <p:cNvPr id="24" name="TextBox 23">
            <a:extLst>
              <a:ext uri="{FF2B5EF4-FFF2-40B4-BE49-F238E27FC236}">
                <a16:creationId xmlns:a16="http://schemas.microsoft.com/office/drawing/2014/main" id="{8ED181C0-BC48-4D02-926F-9B2757201BFC}"/>
              </a:ext>
            </a:extLst>
          </p:cNvPr>
          <p:cNvSpPr txBox="1"/>
          <p:nvPr/>
        </p:nvSpPr>
        <p:spPr>
          <a:xfrm>
            <a:off x="6061313" y="6068581"/>
            <a:ext cx="3572331" cy="307777"/>
          </a:xfrm>
          <a:prstGeom prst="rect">
            <a:avLst/>
          </a:prstGeom>
          <a:noFill/>
        </p:spPr>
        <p:txBody>
          <a:bodyPr wrap="square" rtlCol="0">
            <a:spAutoFit/>
          </a:bodyPr>
          <a:lstStyle/>
          <a:p>
            <a:pPr algn="ctr"/>
            <a:r>
              <a:rPr lang="en-US" sz="1400" dirty="0"/>
              <a:t>PDF of the Equalized Image</a:t>
            </a:r>
          </a:p>
        </p:txBody>
      </p:sp>
      <p:sp>
        <p:nvSpPr>
          <p:cNvPr id="25" name="TextBox 24">
            <a:extLst>
              <a:ext uri="{FF2B5EF4-FFF2-40B4-BE49-F238E27FC236}">
                <a16:creationId xmlns:a16="http://schemas.microsoft.com/office/drawing/2014/main" id="{6F4819BC-5364-4DEF-B489-93FB7527FEE7}"/>
              </a:ext>
            </a:extLst>
          </p:cNvPr>
          <p:cNvSpPr txBox="1"/>
          <p:nvPr/>
        </p:nvSpPr>
        <p:spPr>
          <a:xfrm>
            <a:off x="8964895" y="6112768"/>
            <a:ext cx="3572331" cy="307777"/>
          </a:xfrm>
          <a:prstGeom prst="rect">
            <a:avLst/>
          </a:prstGeom>
          <a:noFill/>
        </p:spPr>
        <p:txBody>
          <a:bodyPr wrap="square" rtlCol="0">
            <a:spAutoFit/>
          </a:bodyPr>
          <a:lstStyle/>
          <a:p>
            <a:pPr algn="ctr"/>
            <a:r>
              <a:rPr lang="en-US" sz="1400" dirty="0"/>
              <a:t>CDF of the Equalized Image</a:t>
            </a:r>
          </a:p>
        </p:txBody>
      </p:sp>
    </p:spTree>
    <p:extLst>
      <p:ext uri="{BB962C8B-B14F-4D97-AF65-F5344CB8AC3E}">
        <p14:creationId xmlns:p14="http://schemas.microsoft.com/office/powerpoint/2010/main" val="4001462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B30D9-CCDB-4B3A-9395-87475CED2F86}"/>
              </a:ext>
            </a:extLst>
          </p:cNvPr>
          <p:cNvSpPr>
            <a:spLocks noGrp="1"/>
          </p:cNvSpPr>
          <p:nvPr>
            <p:ph type="title"/>
          </p:nvPr>
        </p:nvSpPr>
        <p:spPr/>
        <p:txBody>
          <a:bodyPr>
            <a:normAutofit fontScale="90000"/>
          </a:bodyPr>
          <a:lstStyle/>
          <a:p>
            <a:r>
              <a:rPr lang="en-US" dirty="0"/>
              <a:t>PDF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CFC54C-6379-45E0-B287-2B28134705B1}"/>
                  </a:ext>
                </a:extLst>
              </p:cNvPr>
              <p:cNvSpPr>
                <a:spLocks noGrp="1"/>
              </p:cNvSpPr>
              <p:nvPr>
                <p:ph idx="1"/>
              </p:nvPr>
            </p:nvSpPr>
            <p:spPr/>
            <p:txBody>
              <a:bodyPr/>
              <a:lstStyle/>
              <a:p>
                <a:r>
                  <a:rPr lang="en-US" sz="2400" b="1" dirty="0"/>
                  <a:t>PDF </a:t>
                </a:r>
                <a:r>
                  <a:rPr lang="en-US" sz="2400" dirty="0"/>
                  <a:t>stands for probability density function. It's a function where you can think of the x values as the range of possible occurring values and y values as their probability of occurrence.</a:t>
                </a:r>
              </a:p>
              <a:p>
                <a:pPr marL="0" indent="0" algn="ctr">
                  <a:buNone/>
                </a:pPr>
                <a:r>
                  <a:rPr lang="en-US" sz="2400" b="1" dirty="0">
                    <a:solidFill>
                      <a:srgbClr val="000000"/>
                    </a:solidFill>
                  </a:rPr>
                  <a:t> </a:t>
                </a:r>
                <a14:m>
                  <m:oMath xmlns:m="http://schemas.openxmlformats.org/officeDocument/2006/math">
                    <m:r>
                      <a:rPr lang="en-US" sz="2400" b="1" i="1" smtClean="0">
                        <a:solidFill>
                          <a:srgbClr val="000000"/>
                        </a:solidFill>
                        <a:latin typeface="Cambria Math" panose="02040503050406030204" pitchFamily="18" charset="0"/>
                      </a:rPr>
                      <m:t>𝒑</m:t>
                    </m:r>
                    <m:d>
                      <m:dPr>
                        <m:ctrlPr>
                          <a:rPr lang="en-US" sz="2400" b="1" i="1">
                            <a:solidFill>
                              <a:srgbClr val="000000"/>
                            </a:solidFill>
                            <a:latin typeface="Cambria Math" panose="02040503050406030204" pitchFamily="18" charset="0"/>
                          </a:rPr>
                        </m:ctrlPr>
                      </m:dPr>
                      <m:e>
                        <m:sSub>
                          <m:sSubPr>
                            <m:ctrlPr>
                              <a:rPr lang="en-US" sz="2400" b="1" i="1">
                                <a:solidFill>
                                  <a:srgbClr val="000000"/>
                                </a:solidFill>
                                <a:latin typeface="Cambria Math" panose="02040503050406030204" pitchFamily="18" charset="0"/>
                              </a:rPr>
                            </m:ctrlPr>
                          </m:sSubPr>
                          <m:e>
                            <m:r>
                              <a:rPr lang="en-US" sz="2400" b="1" i="1">
                                <a:solidFill>
                                  <a:srgbClr val="000000"/>
                                </a:solidFill>
                                <a:latin typeface="Cambria Math" panose="02040503050406030204" pitchFamily="18" charset="0"/>
                              </a:rPr>
                              <m:t>𝒓</m:t>
                            </m:r>
                          </m:e>
                          <m:sub>
                            <m:r>
                              <a:rPr lang="en-US" sz="2400" b="1" i="1">
                                <a:solidFill>
                                  <a:srgbClr val="000000"/>
                                </a:solidFill>
                                <a:latin typeface="Cambria Math" panose="02040503050406030204" pitchFamily="18" charset="0"/>
                              </a:rPr>
                              <m:t>𝒌</m:t>
                            </m:r>
                          </m:sub>
                        </m:sSub>
                      </m:e>
                    </m:d>
                    <m:r>
                      <a:rPr lang="en-US" sz="2400" b="1" i="1">
                        <a:solidFill>
                          <a:srgbClr val="000000"/>
                        </a:solidFill>
                        <a:latin typeface="Cambria Math" panose="02040503050406030204" pitchFamily="18" charset="0"/>
                      </a:rPr>
                      <m:t>=</m:t>
                    </m:r>
                    <m:f>
                      <m:fPr>
                        <m:ctrlPr>
                          <a:rPr lang="en-US" sz="2400" b="1" i="1">
                            <a:solidFill>
                              <a:srgbClr val="000000"/>
                            </a:solidFill>
                            <a:latin typeface="Cambria Math" panose="02040503050406030204" pitchFamily="18" charset="0"/>
                          </a:rPr>
                        </m:ctrlPr>
                      </m:fPr>
                      <m:num>
                        <m:sSub>
                          <m:sSubPr>
                            <m:ctrlPr>
                              <a:rPr lang="en-US" sz="2400" b="1" i="1">
                                <a:solidFill>
                                  <a:srgbClr val="000000"/>
                                </a:solidFill>
                                <a:latin typeface="Cambria Math" panose="02040503050406030204" pitchFamily="18" charset="0"/>
                              </a:rPr>
                            </m:ctrlPr>
                          </m:sSubPr>
                          <m:e>
                            <m:r>
                              <a:rPr lang="en-US" sz="2400" b="1" i="1">
                                <a:solidFill>
                                  <a:srgbClr val="000000"/>
                                </a:solidFill>
                                <a:latin typeface="Cambria Math" panose="02040503050406030204" pitchFamily="18" charset="0"/>
                              </a:rPr>
                              <m:t>𝒏</m:t>
                            </m:r>
                          </m:e>
                          <m:sub>
                            <m:r>
                              <a:rPr lang="en-US" sz="2400" b="1" i="1">
                                <a:solidFill>
                                  <a:srgbClr val="000000"/>
                                </a:solidFill>
                                <a:latin typeface="Cambria Math" panose="02040503050406030204" pitchFamily="18" charset="0"/>
                              </a:rPr>
                              <m:t>𝒌</m:t>
                            </m:r>
                          </m:sub>
                        </m:sSub>
                      </m:num>
                      <m:den>
                        <m:r>
                          <a:rPr lang="en-US" sz="2400" b="1" i="1">
                            <a:solidFill>
                              <a:srgbClr val="000000"/>
                            </a:solidFill>
                            <a:latin typeface="Cambria Math" panose="02040503050406030204" pitchFamily="18" charset="0"/>
                          </a:rPr>
                          <m:t>𝑴𝑵</m:t>
                        </m:r>
                      </m:den>
                    </m:f>
                  </m:oMath>
                </a14:m>
                <a:r>
                  <a:rPr lang="en-US" sz="2400" b="1" i="1" dirty="0">
                    <a:solidFill>
                      <a:srgbClr val="000000"/>
                    </a:solidFill>
                    <a:latin typeface="Cambria Math" panose="02040503050406030204" pitchFamily="18" charset="0"/>
                  </a:rPr>
                  <a:t>   </a:t>
                </a:r>
                <a14:m>
                  <m:oMath xmlns:m="http://schemas.openxmlformats.org/officeDocument/2006/math">
                    <m:r>
                      <a:rPr lang="en-US" sz="2400" i="1">
                        <a:solidFill>
                          <a:srgbClr val="000000"/>
                        </a:solidFill>
                        <a:latin typeface="Cambria Math" panose="02040503050406030204" pitchFamily="18" charset="0"/>
                      </a:rPr>
                      <m:t>𝑘</m:t>
                    </m:r>
                    <m:r>
                      <a:rPr lang="en-US" sz="2400" i="1">
                        <a:solidFill>
                          <a:srgbClr val="000000"/>
                        </a:solidFill>
                        <a:latin typeface="Cambria Math" panose="02040503050406030204" pitchFamily="18" charset="0"/>
                      </a:rPr>
                      <m:t>=0,1,2……</m:t>
                    </m:r>
                    <m:r>
                      <a:rPr lang="en-US" sz="2400" i="1">
                        <a:solidFill>
                          <a:srgbClr val="000000"/>
                        </a:solidFill>
                        <a:latin typeface="Cambria Math" panose="02040503050406030204" pitchFamily="18" charset="0"/>
                      </a:rPr>
                      <m:t>𝐿</m:t>
                    </m:r>
                    <m:r>
                      <a:rPr lang="en-US" sz="2400" i="1">
                        <a:solidFill>
                          <a:srgbClr val="000000"/>
                        </a:solidFill>
                        <a:latin typeface="Cambria Math" panose="02040503050406030204" pitchFamily="18" charset="0"/>
                      </a:rPr>
                      <m:t>−1</m:t>
                    </m:r>
                  </m:oMath>
                </a14:m>
                <a:br>
                  <a:rPr lang="en-US" sz="2400" b="1" i="1" dirty="0">
                    <a:solidFill>
                      <a:srgbClr val="000000"/>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en-US" sz="2400" b="1" i="1">
                              <a:solidFill>
                                <a:srgbClr val="000000"/>
                              </a:solidFill>
                              <a:latin typeface="Cambria Math" panose="02040503050406030204" pitchFamily="18" charset="0"/>
                            </a:rPr>
                          </m:ctrlPr>
                        </m:sSubPr>
                        <m:e>
                          <m:r>
                            <a:rPr lang="en-US" sz="2400" b="1" i="1">
                              <a:solidFill>
                                <a:srgbClr val="000000"/>
                              </a:solidFill>
                              <a:latin typeface="Cambria Math" panose="02040503050406030204" pitchFamily="18" charset="0"/>
                            </a:rPr>
                            <m:t>𝒏</m:t>
                          </m:r>
                        </m:e>
                        <m:sub>
                          <m:r>
                            <a:rPr lang="en-US" sz="2400" b="1" i="1">
                              <a:solidFill>
                                <a:srgbClr val="000000"/>
                              </a:solidFill>
                              <a:latin typeface="Cambria Math" panose="02040503050406030204" pitchFamily="18" charset="0"/>
                            </a:rPr>
                            <m:t>𝒌</m:t>
                          </m:r>
                        </m:sub>
                      </m:sSub>
                      <m:r>
                        <m:rPr>
                          <m:nor/>
                        </m:rPr>
                        <a:rPr lang="en-US" sz="2400" b="1">
                          <a:solidFill>
                            <a:srgbClr val="000000"/>
                          </a:solidFill>
                        </a:rPr>
                        <m:t>: </m:t>
                      </m:r>
                      <m:r>
                        <m:rPr>
                          <m:nor/>
                        </m:rPr>
                        <a:rPr lang="en-US" sz="2400">
                          <a:solidFill>
                            <a:srgbClr val="000000"/>
                          </a:solidFill>
                        </a:rPr>
                        <m:t>the</m:t>
                      </m:r>
                      <m:r>
                        <m:rPr>
                          <m:nor/>
                        </m:rPr>
                        <a:rPr lang="en-US" sz="2400">
                          <a:solidFill>
                            <a:srgbClr val="000000"/>
                          </a:solidFill>
                        </a:rPr>
                        <m:t> </m:t>
                      </m:r>
                      <m:r>
                        <m:rPr>
                          <m:nor/>
                        </m:rPr>
                        <a:rPr lang="en-US" sz="2400">
                          <a:solidFill>
                            <a:srgbClr val="000000"/>
                          </a:solidFill>
                        </a:rPr>
                        <m:t>number</m:t>
                      </m:r>
                      <m:r>
                        <m:rPr>
                          <m:nor/>
                        </m:rPr>
                        <a:rPr lang="en-US" sz="2400">
                          <a:solidFill>
                            <a:srgbClr val="000000"/>
                          </a:solidFill>
                        </a:rPr>
                        <m:t> </m:t>
                      </m:r>
                      <m:r>
                        <m:rPr>
                          <m:nor/>
                        </m:rPr>
                        <a:rPr lang="en-US" sz="2400">
                          <a:solidFill>
                            <a:srgbClr val="000000"/>
                          </a:solidFill>
                        </a:rPr>
                        <m:t>of</m:t>
                      </m:r>
                      <m:r>
                        <m:rPr>
                          <m:nor/>
                        </m:rPr>
                        <a:rPr lang="en-US" sz="2400">
                          <a:solidFill>
                            <a:srgbClr val="000000"/>
                          </a:solidFill>
                        </a:rPr>
                        <m:t> </m:t>
                      </m:r>
                      <m:r>
                        <m:rPr>
                          <m:nor/>
                        </m:rPr>
                        <a:rPr lang="en-US" sz="2400">
                          <a:solidFill>
                            <a:srgbClr val="000000"/>
                          </a:solidFill>
                        </a:rPr>
                        <m:t>pixels</m:t>
                      </m:r>
                      <m:r>
                        <m:rPr>
                          <m:nor/>
                        </m:rPr>
                        <a:rPr lang="en-US" sz="2400">
                          <a:solidFill>
                            <a:srgbClr val="000000"/>
                          </a:solidFill>
                        </a:rPr>
                        <m:t> </m:t>
                      </m:r>
                      <m:r>
                        <m:rPr>
                          <m:nor/>
                        </m:rPr>
                        <a:rPr lang="en-US" sz="2400">
                          <a:solidFill>
                            <a:srgbClr val="000000"/>
                          </a:solidFill>
                        </a:rPr>
                        <m:t>in</m:t>
                      </m:r>
                      <m:r>
                        <m:rPr>
                          <m:nor/>
                        </m:rPr>
                        <a:rPr lang="en-US" sz="2400">
                          <a:solidFill>
                            <a:srgbClr val="000000"/>
                          </a:solidFill>
                        </a:rPr>
                        <m:t> </m:t>
                      </m:r>
                      <m:r>
                        <m:rPr>
                          <m:nor/>
                        </m:rPr>
                        <a:rPr lang="en-US" sz="2400">
                          <a:solidFill>
                            <a:srgbClr val="000000"/>
                          </a:solidFill>
                        </a:rPr>
                        <m:t>the</m:t>
                      </m:r>
                      <m:r>
                        <m:rPr>
                          <m:nor/>
                        </m:rPr>
                        <a:rPr lang="en-US" sz="2400">
                          <a:solidFill>
                            <a:srgbClr val="000000"/>
                          </a:solidFill>
                        </a:rPr>
                        <m:t> </m:t>
                      </m:r>
                      <m:r>
                        <m:rPr>
                          <m:nor/>
                        </m:rPr>
                        <a:rPr lang="en-US" sz="2400">
                          <a:solidFill>
                            <a:srgbClr val="000000"/>
                          </a:solidFill>
                        </a:rPr>
                        <m:t>image</m:t>
                      </m:r>
                      <m:r>
                        <m:rPr>
                          <m:nor/>
                        </m:rPr>
                        <a:rPr lang="en-US" sz="2400">
                          <a:solidFill>
                            <a:srgbClr val="000000"/>
                          </a:solidFill>
                        </a:rPr>
                        <m:t> </m:t>
                      </m:r>
                      <m:r>
                        <m:rPr>
                          <m:nor/>
                        </m:rPr>
                        <a:rPr lang="en-US" sz="2400">
                          <a:solidFill>
                            <a:srgbClr val="000000"/>
                          </a:solidFill>
                        </a:rPr>
                        <m:t>of</m:t>
                      </m:r>
                      <m:r>
                        <m:rPr>
                          <m:nor/>
                        </m:rPr>
                        <a:rPr lang="en-US" sz="2400">
                          <a:solidFill>
                            <a:srgbClr val="000000"/>
                          </a:solidFill>
                        </a:rPr>
                        <m:t>  </m:t>
                      </m:r>
                      <m:r>
                        <m:rPr>
                          <m:nor/>
                        </m:rPr>
                        <a:rPr lang="en-US" sz="2400">
                          <a:solidFill>
                            <a:srgbClr val="000000"/>
                          </a:solidFill>
                        </a:rPr>
                        <m:t>size</m:t>
                      </m:r>
                      <m:r>
                        <m:rPr>
                          <m:nor/>
                        </m:rPr>
                        <a:rPr lang="en-US" sz="2400">
                          <a:solidFill>
                            <a:srgbClr val="000000"/>
                          </a:solidFill>
                        </a:rPr>
                        <m:t> </m:t>
                      </m:r>
                      <m:r>
                        <m:rPr>
                          <m:nor/>
                        </m:rPr>
                        <a:rPr lang="en-US" sz="2400">
                          <a:solidFill>
                            <a:srgbClr val="000000"/>
                          </a:solidFill>
                        </a:rPr>
                        <m:t>M</m:t>
                      </m:r>
                      <m:r>
                        <a:rPr lang="en-US" sz="2400" i="1">
                          <a:solidFill>
                            <a:srgbClr val="000000"/>
                          </a:solidFill>
                          <a:latin typeface="Cambria Math" panose="02040503050406030204" pitchFamily="18" charset="0"/>
                        </a:rPr>
                        <m:t>×</m:t>
                      </m:r>
                      <m:r>
                        <m:rPr>
                          <m:nor/>
                        </m:rPr>
                        <a:rPr lang="en-US" sz="2400">
                          <a:solidFill>
                            <a:srgbClr val="000000"/>
                          </a:solidFill>
                        </a:rPr>
                        <m:t>N</m:t>
                      </m:r>
                      <m:r>
                        <m:rPr>
                          <m:nor/>
                        </m:rPr>
                        <a:rPr lang="en-US" sz="2400">
                          <a:solidFill>
                            <a:srgbClr val="000000"/>
                          </a:solidFill>
                        </a:rPr>
                        <m:t> </m:t>
                      </m:r>
                      <m:r>
                        <m:rPr>
                          <m:nor/>
                        </m:rPr>
                        <a:rPr lang="en-US" sz="2400">
                          <a:solidFill>
                            <a:srgbClr val="000000"/>
                          </a:solidFill>
                        </a:rPr>
                        <m:t>with</m:t>
                      </m:r>
                      <m:r>
                        <m:rPr>
                          <m:nor/>
                        </m:rPr>
                        <a:rPr lang="en-US" sz="2400">
                          <a:solidFill>
                            <a:srgbClr val="000000"/>
                          </a:solidFill>
                        </a:rPr>
                        <m:t> </m:t>
                      </m:r>
                      <m:r>
                        <m:rPr>
                          <m:nor/>
                        </m:rPr>
                        <a:rPr lang="en-US" sz="2400">
                          <a:solidFill>
                            <a:srgbClr val="000000"/>
                          </a:solidFill>
                        </a:rPr>
                        <m:t>intensity</m:t>
                      </m:r>
                      <m:r>
                        <m:rPr>
                          <m:nor/>
                        </m:rPr>
                        <a:rPr lang="en-US" sz="2400">
                          <a:solidFill>
                            <a:srgbClr val="000000"/>
                          </a:solidFill>
                        </a:rPr>
                        <m:t>  </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𝑟</m:t>
                          </m:r>
                        </m:e>
                        <m:sub>
                          <m:r>
                            <a:rPr lang="en-US" sz="2400" i="1">
                              <a:solidFill>
                                <a:srgbClr val="000000"/>
                              </a:solidFill>
                              <a:latin typeface="Cambria Math" panose="02040503050406030204" pitchFamily="18" charset="0"/>
                            </a:rPr>
                            <m:t>𝑘</m:t>
                          </m:r>
                        </m:sub>
                      </m:sSub>
                    </m:oMath>
                  </m:oMathPara>
                </a14:m>
                <a:endParaRPr lang="en-US" sz="2400" dirty="0"/>
              </a:p>
              <a:p>
                <a:endParaRPr lang="en-US" dirty="0"/>
              </a:p>
            </p:txBody>
          </p:sp>
        </mc:Choice>
        <mc:Fallback xmlns="">
          <p:sp>
            <p:nvSpPr>
              <p:cNvPr id="3" name="Content Placeholder 2">
                <a:extLst>
                  <a:ext uri="{FF2B5EF4-FFF2-40B4-BE49-F238E27FC236}">
                    <a16:creationId xmlns:a16="http://schemas.microsoft.com/office/drawing/2014/main" id="{EFCFC54C-6379-45E0-B287-2B28134705B1}"/>
                  </a:ext>
                </a:extLst>
              </p:cNvPr>
              <p:cNvSpPr>
                <a:spLocks noGrp="1" noRot="1" noChangeAspect="1" noMove="1" noResize="1" noEditPoints="1" noAdjustHandles="1" noChangeArrowheads="1" noChangeShapeType="1" noTextEdit="1"/>
              </p:cNvSpPr>
              <p:nvPr>
                <p:ph idx="1"/>
              </p:nvPr>
            </p:nvSpPr>
            <p:spPr>
              <a:blipFill>
                <a:blip r:embed="rId2"/>
                <a:stretch>
                  <a:fillRect l="-812" t="-1716" r="-406"/>
                </a:stretch>
              </a:blipFill>
            </p:spPr>
            <p:txBody>
              <a:bodyPr/>
              <a:lstStyle/>
              <a:p>
                <a:r>
                  <a:rPr lang="en-US">
                    <a:noFill/>
                  </a:rPr>
                  <a:t> </a:t>
                </a:r>
              </a:p>
            </p:txBody>
          </p:sp>
        </mc:Fallback>
      </mc:AlternateContent>
      <p:pic>
        <p:nvPicPr>
          <p:cNvPr id="1026" name="Picture 2" descr="histogram">
            <a:extLst>
              <a:ext uri="{FF2B5EF4-FFF2-40B4-BE49-F238E27FC236}">
                <a16:creationId xmlns:a16="http://schemas.microsoft.com/office/drawing/2014/main" id="{EFE4FBB2-18C4-4948-B5AA-36AAE76AA7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1992" y="3695700"/>
            <a:ext cx="3971925"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istogram">
            <a:extLst>
              <a:ext uri="{FF2B5EF4-FFF2-40B4-BE49-F238E27FC236}">
                <a16:creationId xmlns:a16="http://schemas.microsoft.com/office/drawing/2014/main" id="{C49E551A-0ABB-42AE-B3D4-FBF7C1BD10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4940" y="3695700"/>
            <a:ext cx="3971925" cy="23622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1328FF3-1CFB-4D09-BE55-DD98BE82E944}"/>
              </a:ext>
            </a:extLst>
          </p:cNvPr>
          <p:cNvSpPr txBox="1"/>
          <p:nvPr/>
        </p:nvSpPr>
        <p:spPr>
          <a:xfrm>
            <a:off x="7738090" y="5748100"/>
            <a:ext cx="559769" cy="369332"/>
          </a:xfrm>
          <a:prstGeom prst="rect">
            <a:avLst/>
          </a:prstGeom>
          <a:noFill/>
        </p:spPr>
        <p:txBody>
          <a:bodyPr wrap="none" rtlCol="0">
            <a:spAutoFit/>
          </a:bodyPr>
          <a:lstStyle/>
          <a:p>
            <a:r>
              <a:rPr lang="en-US" b="1" dirty="0"/>
              <a:t>PDF</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86E7C52-58EC-4ECE-92F4-154D75411B30}"/>
                  </a:ext>
                </a:extLst>
              </p:cNvPr>
              <p:cNvSpPr txBox="1"/>
              <p:nvPr/>
            </p:nvSpPr>
            <p:spPr>
              <a:xfrm>
                <a:off x="3401764" y="5759493"/>
                <a:ext cx="4923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rgbClr val="000000"/>
                              </a:solidFill>
                              <a:latin typeface="Cambria Math" panose="02040503050406030204" pitchFamily="18" charset="0"/>
                            </a:rPr>
                          </m:ctrlPr>
                        </m:sSubPr>
                        <m:e>
                          <m:r>
                            <a:rPr lang="en-US" sz="1800" b="1" i="0">
                              <a:solidFill>
                                <a:srgbClr val="000000"/>
                              </a:solidFill>
                              <a:latin typeface="Cambria Math" panose="02040503050406030204" pitchFamily="18" charset="0"/>
                            </a:rPr>
                            <m:t>𝐧</m:t>
                          </m:r>
                        </m:e>
                        <m:sub>
                          <m:r>
                            <a:rPr lang="en-US" sz="1800" b="1" i="0">
                              <a:solidFill>
                                <a:srgbClr val="000000"/>
                              </a:solidFill>
                              <a:latin typeface="Cambria Math" panose="02040503050406030204" pitchFamily="18" charset="0"/>
                            </a:rPr>
                            <m:t>𝐤</m:t>
                          </m:r>
                        </m:sub>
                      </m:sSub>
                    </m:oMath>
                  </m:oMathPara>
                </a14:m>
                <a:endParaRPr lang="en-US" dirty="0"/>
              </a:p>
            </p:txBody>
          </p:sp>
        </mc:Choice>
        <mc:Fallback xmlns="">
          <p:sp>
            <p:nvSpPr>
              <p:cNvPr id="6" name="TextBox 5">
                <a:extLst>
                  <a:ext uri="{FF2B5EF4-FFF2-40B4-BE49-F238E27FC236}">
                    <a16:creationId xmlns:a16="http://schemas.microsoft.com/office/drawing/2014/main" id="{286E7C52-58EC-4ECE-92F4-154D75411B30}"/>
                  </a:ext>
                </a:extLst>
              </p:cNvPr>
              <p:cNvSpPr txBox="1">
                <a:spLocks noRot="1" noChangeAspect="1" noMove="1" noResize="1" noEditPoints="1" noAdjustHandles="1" noChangeArrowheads="1" noChangeShapeType="1" noTextEdit="1"/>
              </p:cNvSpPr>
              <p:nvPr/>
            </p:nvSpPr>
            <p:spPr>
              <a:xfrm>
                <a:off x="3401764" y="5759493"/>
                <a:ext cx="492379" cy="369332"/>
              </a:xfrm>
              <a:prstGeom prst="rect">
                <a:avLst/>
              </a:prstGeom>
              <a:blipFill>
                <a:blip r:embed="rId5"/>
                <a:stretch>
                  <a:fillRect b="-1667"/>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0A189C7B-0AFA-44AE-8FDD-1EE8607227E9}"/>
              </a:ext>
            </a:extLst>
          </p:cNvPr>
          <p:cNvSpPr>
            <a:spLocks noGrp="1"/>
          </p:cNvSpPr>
          <p:nvPr>
            <p:ph type="sldNum" sz="quarter" idx="12"/>
          </p:nvPr>
        </p:nvSpPr>
        <p:spPr/>
        <p:txBody>
          <a:bodyPr/>
          <a:lstStyle/>
          <a:p>
            <a:fld id="{F1BBE439-A689-4E67-A7FC-21353A5E3273}" type="slidenum">
              <a:rPr lang="en-US" smtClean="0"/>
              <a:pPr/>
              <a:t>4</a:t>
            </a:fld>
            <a:endParaRPr lang="en-US" dirty="0"/>
          </a:p>
        </p:txBody>
      </p:sp>
    </p:spTree>
    <p:extLst>
      <p:ext uri="{BB962C8B-B14F-4D97-AF65-F5344CB8AC3E}">
        <p14:creationId xmlns:p14="http://schemas.microsoft.com/office/powerpoint/2010/main" val="2382838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28300-EBCD-4F08-B289-EEB6A3C2E487}"/>
              </a:ext>
            </a:extLst>
          </p:cNvPr>
          <p:cNvSpPr>
            <a:spLocks noGrp="1"/>
          </p:cNvSpPr>
          <p:nvPr>
            <p:ph type="title"/>
          </p:nvPr>
        </p:nvSpPr>
        <p:spPr/>
        <p:txBody>
          <a:bodyPr>
            <a:normAutofit fontScale="90000"/>
          </a:bodyPr>
          <a:lstStyle/>
          <a:p>
            <a:r>
              <a:rPr lang="en-US" dirty="0"/>
              <a:t>CDF</a:t>
            </a:r>
          </a:p>
        </p:txBody>
      </p:sp>
      <p:sp>
        <p:nvSpPr>
          <p:cNvPr id="3" name="Content Placeholder 2">
            <a:extLst>
              <a:ext uri="{FF2B5EF4-FFF2-40B4-BE49-F238E27FC236}">
                <a16:creationId xmlns:a16="http://schemas.microsoft.com/office/drawing/2014/main" id="{3DF15987-EA10-408B-A0A8-E1632BD268C4}"/>
              </a:ext>
            </a:extLst>
          </p:cNvPr>
          <p:cNvSpPr>
            <a:spLocks noGrp="1"/>
          </p:cNvSpPr>
          <p:nvPr>
            <p:ph idx="1"/>
          </p:nvPr>
        </p:nvSpPr>
        <p:spPr/>
        <p:txBody>
          <a:bodyPr/>
          <a:lstStyle/>
          <a:p>
            <a:r>
              <a:rPr lang="en-US" sz="2400" b="1" i="0" dirty="0">
                <a:solidFill>
                  <a:srgbClr val="040C28"/>
                </a:solidFill>
                <a:effectLst/>
              </a:rPr>
              <a:t>CDF </a:t>
            </a:r>
            <a:r>
              <a:rPr lang="en-US" sz="2400" b="0" i="0" dirty="0">
                <a:solidFill>
                  <a:srgbClr val="040C28"/>
                </a:solidFill>
                <a:effectLst/>
              </a:rPr>
              <a:t>holds the probability of a probability distribution less than or equal to a particular value. </a:t>
            </a:r>
          </a:p>
          <a:p>
            <a:r>
              <a:rPr lang="en-US" sz="2400" b="0" i="0" dirty="0">
                <a:solidFill>
                  <a:srgbClr val="040C28"/>
                </a:solidFill>
                <a:effectLst/>
              </a:rPr>
              <a:t>It is a function that calculates the cumulative sum of all the values that are calculated by PDF.</a:t>
            </a:r>
          </a:p>
          <a:p>
            <a:endParaRPr lang="en-US" b="0" i="0" dirty="0">
              <a:solidFill>
                <a:srgbClr val="040C28"/>
              </a:solidFill>
              <a:effectLst/>
              <a:latin typeface="Google Sans"/>
            </a:endParaRPr>
          </a:p>
          <a:p>
            <a:endParaRPr lang="en-US" dirty="0"/>
          </a:p>
        </p:txBody>
      </p:sp>
      <p:pic>
        <p:nvPicPr>
          <p:cNvPr id="4" name="Picture 4" descr="histogram">
            <a:extLst>
              <a:ext uri="{FF2B5EF4-FFF2-40B4-BE49-F238E27FC236}">
                <a16:creationId xmlns:a16="http://schemas.microsoft.com/office/drawing/2014/main" id="{AA44DB53-E582-4265-B372-026785F3E5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2258" y="3429000"/>
            <a:ext cx="3971925" cy="23622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istogram">
            <a:extLst>
              <a:ext uri="{FF2B5EF4-FFF2-40B4-BE49-F238E27FC236}">
                <a16:creationId xmlns:a16="http://schemas.microsoft.com/office/drawing/2014/main" id="{F2A821C7-914F-4C7C-AF69-841683A9B6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121" y="3429000"/>
            <a:ext cx="3971925" cy="2362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2BFEE42-0BF9-4F8E-8A15-99C27244B29C}"/>
              </a:ext>
            </a:extLst>
          </p:cNvPr>
          <p:cNvSpPr txBox="1"/>
          <p:nvPr/>
        </p:nvSpPr>
        <p:spPr>
          <a:xfrm>
            <a:off x="3039035" y="5606534"/>
            <a:ext cx="559769" cy="369332"/>
          </a:xfrm>
          <a:prstGeom prst="rect">
            <a:avLst/>
          </a:prstGeom>
          <a:noFill/>
        </p:spPr>
        <p:txBody>
          <a:bodyPr wrap="none" rtlCol="0">
            <a:spAutoFit/>
          </a:bodyPr>
          <a:lstStyle/>
          <a:p>
            <a:r>
              <a:rPr lang="en-US" b="1" dirty="0"/>
              <a:t>PDF</a:t>
            </a:r>
          </a:p>
        </p:txBody>
      </p:sp>
      <p:sp>
        <p:nvSpPr>
          <p:cNvPr id="7" name="TextBox 6">
            <a:extLst>
              <a:ext uri="{FF2B5EF4-FFF2-40B4-BE49-F238E27FC236}">
                <a16:creationId xmlns:a16="http://schemas.microsoft.com/office/drawing/2014/main" id="{A8C3A450-7915-4679-BE75-5CFA4270C16C}"/>
              </a:ext>
            </a:extLst>
          </p:cNvPr>
          <p:cNvSpPr txBox="1"/>
          <p:nvPr/>
        </p:nvSpPr>
        <p:spPr>
          <a:xfrm>
            <a:off x="7763436" y="5606534"/>
            <a:ext cx="556563" cy="369332"/>
          </a:xfrm>
          <a:prstGeom prst="rect">
            <a:avLst/>
          </a:prstGeom>
          <a:noFill/>
        </p:spPr>
        <p:txBody>
          <a:bodyPr wrap="none" rtlCol="0">
            <a:spAutoFit/>
          </a:bodyPr>
          <a:lstStyle/>
          <a:p>
            <a:r>
              <a:rPr lang="en-US" b="1" dirty="0"/>
              <a:t>CDF</a:t>
            </a:r>
          </a:p>
        </p:txBody>
      </p:sp>
      <p:sp>
        <p:nvSpPr>
          <p:cNvPr id="8" name="Slide Number Placeholder 7">
            <a:extLst>
              <a:ext uri="{FF2B5EF4-FFF2-40B4-BE49-F238E27FC236}">
                <a16:creationId xmlns:a16="http://schemas.microsoft.com/office/drawing/2014/main" id="{87A69EB6-E52B-4D08-AAD5-D77C87E35AFC}"/>
              </a:ext>
            </a:extLst>
          </p:cNvPr>
          <p:cNvSpPr>
            <a:spLocks noGrp="1"/>
          </p:cNvSpPr>
          <p:nvPr>
            <p:ph type="sldNum" sz="quarter" idx="12"/>
          </p:nvPr>
        </p:nvSpPr>
        <p:spPr/>
        <p:txBody>
          <a:bodyPr/>
          <a:lstStyle/>
          <a:p>
            <a:fld id="{F1BBE439-A689-4E67-A7FC-21353A5E3273}" type="slidenum">
              <a:rPr lang="en-US" smtClean="0"/>
              <a:pPr/>
              <a:t>5</a:t>
            </a:fld>
            <a:endParaRPr lang="en-US" dirty="0"/>
          </a:p>
        </p:txBody>
      </p:sp>
    </p:spTree>
    <p:extLst>
      <p:ext uri="{BB962C8B-B14F-4D97-AF65-F5344CB8AC3E}">
        <p14:creationId xmlns:p14="http://schemas.microsoft.com/office/powerpoint/2010/main" val="2254807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D46A4-B793-48B1-959E-57AB0A5C8829}"/>
              </a:ext>
            </a:extLst>
          </p:cNvPr>
          <p:cNvSpPr>
            <a:spLocks noGrp="1"/>
          </p:cNvSpPr>
          <p:nvPr>
            <p:ph type="title"/>
          </p:nvPr>
        </p:nvSpPr>
        <p:spPr/>
        <p:txBody>
          <a:bodyPr>
            <a:normAutofit fontScale="90000"/>
          </a:bodyPr>
          <a:lstStyle/>
          <a:p>
            <a:r>
              <a:rPr lang="en-US" b="1" dirty="0"/>
              <a:t>Histogram Equalization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5BB2A11-C576-4970-A746-02E7DE5C6099}"/>
                  </a:ext>
                </a:extLst>
              </p:cNvPr>
              <p:cNvSpPr>
                <a:spLocks noGrp="1"/>
              </p:cNvSpPr>
              <p:nvPr>
                <p:ph idx="1"/>
              </p:nvPr>
            </p:nvSpPr>
            <p:spPr/>
            <p:txBody>
              <a:bodyPr>
                <a:normAutofit/>
              </a:bodyPr>
              <a:lstStyle/>
              <a:p>
                <a:pPr marL="457200" indent="-457200">
                  <a:buFont typeface="+mj-lt"/>
                  <a:buAutoNum type="arabicPeriod"/>
                </a:pPr>
                <a:r>
                  <a:rPr lang="en-US" sz="2400" b="0" i="0" dirty="0">
                    <a:solidFill>
                      <a:srgbClr val="000000"/>
                    </a:solidFill>
                    <a:effectLst/>
                  </a:rPr>
                  <a:t>First calculate the PDF of all the pixels in this image.</a:t>
                </a:r>
                <a:endParaRPr lang="en-US" sz="2400" dirty="0">
                  <a:solidFill>
                    <a:srgbClr val="000000"/>
                  </a:solidFill>
                </a:endParaRPr>
              </a:p>
              <a:p>
                <a:pPr marL="0" indent="0" algn="ctr">
                  <a:buNone/>
                </a:pPr>
                <a14:m>
                  <m:oMath xmlns:m="http://schemas.openxmlformats.org/officeDocument/2006/math">
                    <m:r>
                      <a:rPr lang="en-US" sz="2400" b="1" i="1" smtClean="0">
                        <a:solidFill>
                          <a:srgbClr val="000000"/>
                        </a:solidFill>
                        <a:latin typeface="Cambria Math" panose="02040503050406030204" pitchFamily="18" charset="0"/>
                      </a:rPr>
                      <m:t>𝒑</m:t>
                    </m:r>
                    <m:d>
                      <m:dPr>
                        <m:ctrlPr>
                          <a:rPr lang="en-US" sz="2400" b="1" i="1">
                            <a:solidFill>
                              <a:srgbClr val="000000"/>
                            </a:solidFill>
                            <a:latin typeface="Cambria Math" panose="02040503050406030204" pitchFamily="18" charset="0"/>
                          </a:rPr>
                        </m:ctrlPr>
                      </m:dPr>
                      <m:e>
                        <m:sSub>
                          <m:sSubPr>
                            <m:ctrlPr>
                              <a:rPr lang="en-US" sz="2400" b="1" i="1">
                                <a:solidFill>
                                  <a:srgbClr val="000000"/>
                                </a:solidFill>
                                <a:latin typeface="Cambria Math" panose="02040503050406030204" pitchFamily="18" charset="0"/>
                              </a:rPr>
                            </m:ctrlPr>
                          </m:sSubPr>
                          <m:e>
                            <m:r>
                              <a:rPr lang="en-US" sz="2400" b="1" i="1">
                                <a:solidFill>
                                  <a:srgbClr val="000000"/>
                                </a:solidFill>
                                <a:latin typeface="Cambria Math" panose="02040503050406030204" pitchFamily="18" charset="0"/>
                              </a:rPr>
                              <m:t>𝒓</m:t>
                            </m:r>
                          </m:e>
                          <m:sub>
                            <m:r>
                              <a:rPr lang="en-US" sz="2400" b="1" i="1">
                                <a:solidFill>
                                  <a:srgbClr val="000000"/>
                                </a:solidFill>
                                <a:latin typeface="Cambria Math" panose="02040503050406030204" pitchFamily="18" charset="0"/>
                              </a:rPr>
                              <m:t>𝒌</m:t>
                            </m:r>
                          </m:sub>
                        </m:sSub>
                      </m:e>
                    </m:d>
                    <m:r>
                      <a:rPr lang="en-US" sz="2400" b="1" i="1">
                        <a:solidFill>
                          <a:srgbClr val="000000"/>
                        </a:solidFill>
                        <a:latin typeface="Cambria Math" panose="02040503050406030204" pitchFamily="18" charset="0"/>
                      </a:rPr>
                      <m:t>=</m:t>
                    </m:r>
                    <m:f>
                      <m:fPr>
                        <m:ctrlPr>
                          <a:rPr lang="en-US" sz="2400" b="1" i="1">
                            <a:solidFill>
                              <a:srgbClr val="000000"/>
                            </a:solidFill>
                            <a:latin typeface="Cambria Math" panose="02040503050406030204" pitchFamily="18" charset="0"/>
                          </a:rPr>
                        </m:ctrlPr>
                      </m:fPr>
                      <m:num>
                        <m:sSub>
                          <m:sSubPr>
                            <m:ctrlPr>
                              <a:rPr lang="en-US" sz="2400" b="1" i="1">
                                <a:solidFill>
                                  <a:srgbClr val="000000"/>
                                </a:solidFill>
                                <a:latin typeface="Cambria Math" panose="02040503050406030204" pitchFamily="18" charset="0"/>
                              </a:rPr>
                            </m:ctrlPr>
                          </m:sSubPr>
                          <m:e>
                            <m:r>
                              <a:rPr lang="en-US" sz="2400" b="1" i="1">
                                <a:solidFill>
                                  <a:srgbClr val="000000"/>
                                </a:solidFill>
                                <a:latin typeface="Cambria Math" panose="02040503050406030204" pitchFamily="18" charset="0"/>
                              </a:rPr>
                              <m:t>𝒏</m:t>
                            </m:r>
                          </m:e>
                          <m:sub>
                            <m:r>
                              <a:rPr lang="en-US" sz="2400" b="1" i="1">
                                <a:solidFill>
                                  <a:srgbClr val="000000"/>
                                </a:solidFill>
                                <a:latin typeface="Cambria Math" panose="02040503050406030204" pitchFamily="18" charset="0"/>
                              </a:rPr>
                              <m:t>𝒌</m:t>
                            </m:r>
                          </m:sub>
                        </m:sSub>
                      </m:num>
                      <m:den>
                        <m:r>
                          <a:rPr lang="en-US" sz="2400" b="1" i="1">
                            <a:solidFill>
                              <a:srgbClr val="000000"/>
                            </a:solidFill>
                            <a:latin typeface="Cambria Math" panose="02040503050406030204" pitchFamily="18" charset="0"/>
                          </a:rPr>
                          <m:t>𝑴𝑵</m:t>
                        </m:r>
                      </m:den>
                    </m:f>
                  </m:oMath>
                </a14:m>
                <a:r>
                  <a:rPr lang="en-US" sz="2400" b="1" i="1" dirty="0">
                    <a:solidFill>
                      <a:srgbClr val="000000"/>
                    </a:solidFill>
                    <a:latin typeface="Cambria Math" panose="02040503050406030204" pitchFamily="18" charset="0"/>
                  </a:rPr>
                  <a:t>   </a:t>
                </a:r>
                <a14:m>
                  <m:oMath xmlns:m="http://schemas.openxmlformats.org/officeDocument/2006/math">
                    <m:r>
                      <a:rPr lang="en-US" sz="2400" b="1" i="1" smtClean="0">
                        <a:solidFill>
                          <a:srgbClr val="000000"/>
                        </a:solidFill>
                        <a:latin typeface="Cambria Math" panose="02040503050406030204" pitchFamily="18" charset="0"/>
                      </a:rPr>
                      <m:t>  </m:t>
                    </m:r>
                    <m:r>
                      <a:rPr lang="en-US" sz="2400" i="1">
                        <a:solidFill>
                          <a:srgbClr val="000000"/>
                        </a:solidFill>
                        <a:latin typeface="Cambria Math" panose="02040503050406030204" pitchFamily="18" charset="0"/>
                      </a:rPr>
                      <m:t>𝑘</m:t>
                    </m:r>
                    <m:r>
                      <a:rPr lang="en-US" sz="2400" i="1">
                        <a:solidFill>
                          <a:srgbClr val="000000"/>
                        </a:solidFill>
                        <a:latin typeface="Cambria Math" panose="02040503050406030204" pitchFamily="18" charset="0"/>
                      </a:rPr>
                      <m:t>=0,1,2……</m:t>
                    </m:r>
                    <m:r>
                      <a:rPr lang="en-US" sz="2400" i="1">
                        <a:solidFill>
                          <a:srgbClr val="000000"/>
                        </a:solidFill>
                        <a:latin typeface="Cambria Math" panose="02040503050406030204" pitchFamily="18" charset="0"/>
                      </a:rPr>
                      <m:t>𝐿</m:t>
                    </m:r>
                    <m:r>
                      <a:rPr lang="en-US" sz="2400" i="1">
                        <a:solidFill>
                          <a:srgbClr val="000000"/>
                        </a:solidFill>
                        <a:latin typeface="Cambria Math" panose="02040503050406030204" pitchFamily="18" charset="0"/>
                      </a:rPr>
                      <m:t>−1</m:t>
                    </m:r>
                  </m:oMath>
                </a14:m>
                <a:endParaRPr lang="en-US" sz="2400" b="0" i="0" dirty="0">
                  <a:solidFill>
                    <a:srgbClr val="000000"/>
                  </a:solidFill>
                  <a:effectLst/>
                </a:endParaRPr>
              </a:p>
              <a:p>
                <a:pPr marL="457200" indent="-457200">
                  <a:buFont typeface="+mj-lt"/>
                  <a:buAutoNum type="arabicPeriod" startAt="2"/>
                </a:pPr>
                <a:r>
                  <a:rPr lang="en-US" sz="2400" dirty="0">
                    <a:solidFill>
                      <a:srgbClr val="000000"/>
                    </a:solidFill>
                  </a:rPr>
                  <a:t>Cal</a:t>
                </a:r>
                <a:r>
                  <a:rPr lang="en-US" sz="2400" b="0" i="0" dirty="0">
                    <a:solidFill>
                      <a:srgbClr val="000000"/>
                    </a:solidFill>
                    <a:effectLst/>
                  </a:rPr>
                  <a:t>culate CDF (cumulative distributive function) of the pixels.</a:t>
                </a:r>
              </a:p>
              <a:p>
                <a:pPr marL="457200" indent="-457200">
                  <a:buFont typeface="+mj-lt"/>
                  <a:buAutoNum type="arabicPeriod" startAt="2"/>
                </a:pPr>
                <a:r>
                  <a:rPr lang="en-US" sz="2400" dirty="0">
                    <a:solidFill>
                      <a:srgbClr val="000000"/>
                    </a:solidFill>
                  </a:rPr>
                  <a:t>Multiply CDF of each pixel value with the highest intensity to satisfy the transformation function.</a:t>
                </a:r>
              </a:p>
              <a:p>
                <a:pPr marL="457200" indent="-457200">
                  <a:buFont typeface="+mj-lt"/>
                  <a:buAutoNum type="arabicPeriod" startAt="2"/>
                </a:pPr>
                <a:endParaRPr lang="en-US" sz="2400" dirty="0">
                  <a:solidFill>
                    <a:srgbClr val="000000"/>
                  </a:solidFill>
                </a:endParaRPr>
              </a:p>
              <a:p>
                <a:pPr marL="457200" indent="-457200">
                  <a:buFont typeface="+mj-lt"/>
                  <a:buAutoNum type="arabicPeriod" startAt="2"/>
                </a:pPr>
                <a:endParaRPr lang="en-US" sz="2400" dirty="0">
                  <a:solidFill>
                    <a:srgbClr val="000000"/>
                  </a:solidFill>
                </a:endParaRPr>
              </a:p>
              <a:p>
                <a:pPr marL="457200" indent="-457200" algn="ctr">
                  <a:buFont typeface="+mj-lt"/>
                  <a:buAutoNum type="arabicPeriod" startAt="2"/>
                </a:pPr>
                <a:endParaRPr lang="en-US" sz="2400" dirty="0">
                  <a:solidFill>
                    <a:srgbClr val="000000"/>
                  </a:solidFill>
                </a:endParaRPr>
              </a:p>
              <a:p>
                <a:pPr marL="457200" indent="-457200">
                  <a:buFont typeface="+mj-lt"/>
                  <a:buAutoNum type="arabicPeriod" startAt="2"/>
                </a:pPr>
                <a:r>
                  <a:rPr lang="en-US" sz="2400" dirty="0">
                    <a:solidFill>
                      <a:srgbClr val="000000"/>
                    </a:solidFill>
                  </a:rPr>
                  <a:t>4. The output image is obtained by mapping each pixel in the input image with intensity </a:t>
                </a:r>
                <a:r>
                  <a:rPr lang="en-US" sz="2400" dirty="0" err="1">
                    <a:solidFill>
                      <a:srgbClr val="000000"/>
                    </a:solidFill>
                  </a:rPr>
                  <a:t>r</a:t>
                </a:r>
                <a:r>
                  <a:rPr lang="en-US" sz="2400" baseline="-25000" dirty="0" err="1">
                    <a:solidFill>
                      <a:srgbClr val="000000"/>
                    </a:solidFill>
                  </a:rPr>
                  <a:t>k</a:t>
                </a:r>
                <a:r>
                  <a:rPr lang="en-US" sz="2400" baseline="-25000" dirty="0">
                    <a:solidFill>
                      <a:srgbClr val="000000"/>
                    </a:solidFill>
                  </a:rPr>
                  <a:t> </a:t>
                </a:r>
                <a:r>
                  <a:rPr lang="en-US" sz="2400" dirty="0">
                    <a:solidFill>
                      <a:srgbClr val="000000"/>
                    </a:solidFill>
                  </a:rPr>
                  <a:t>into the corresponding pixel with level </a:t>
                </a:r>
                <a:r>
                  <a:rPr lang="en-US" sz="2400" dirty="0" err="1">
                    <a:solidFill>
                      <a:srgbClr val="000000"/>
                    </a:solidFill>
                  </a:rPr>
                  <a:t>s</a:t>
                </a:r>
                <a:r>
                  <a:rPr lang="en-US" sz="2400" baseline="-25000" dirty="0" err="1">
                    <a:solidFill>
                      <a:srgbClr val="000000"/>
                    </a:solidFill>
                  </a:rPr>
                  <a:t>k</a:t>
                </a:r>
                <a:r>
                  <a:rPr lang="en-US" sz="2400" dirty="0">
                    <a:solidFill>
                      <a:srgbClr val="000000"/>
                    </a:solidFill>
                  </a:rPr>
                  <a:t> in the output image. </a:t>
                </a:r>
              </a:p>
              <a:p>
                <a:pPr marL="0" indent="0">
                  <a:buNone/>
                </a:pPr>
                <a:endParaRPr lang="en-US" sz="2400" dirty="0">
                  <a:solidFill>
                    <a:srgbClr val="000000"/>
                  </a:solidFill>
                </a:endParaRPr>
              </a:p>
              <a:p>
                <a:pPr marL="0" indent="0">
                  <a:buNone/>
                </a:pPr>
                <a:endParaRPr lang="en-US" sz="2400" dirty="0">
                  <a:solidFill>
                    <a:srgbClr val="000000"/>
                  </a:solidFill>
                </a:endParaRPr>
              </a:p>
            </p:txBody>
          </p:sp>
        </mc:Choice>
        <mc:Fallback xmlns="">
          <p:sp>
            <p:nvSpPr>
              <p:cNvPr id="3" name="Content Placeholder 2">
                <a:extLst>
                  <a:ext uri="{FF2B5EF4-FFF2-40B4-BE49-F238E27FC236}">
                    <a16:creationId xmlns:a16="http://schemas.microsoft.com/office/drawing/2014/main" id="{75BB2A11-C576-4970-A746-02E7DE5C6099}"/>
                  </a:ext>
                </a:extLst>
              </p:cNvPr>
              <p:cNvSpPr>
                <a:spLocks noGrp="1" noRot="1" noChangeAspect="1" noMove="1" noResize="1" noEditPoints="1" noAdjustHandles="1" noChangeArrowheads="1" noChangeShapeType="1" noTextEdit="1"/>
              </p:cNvSpPr>
              <p:nvPr>
                <p:ph idx="1"/>
              </p:nvPr>
            </p:nvSpPr>
            <p:spPr>
              <a:blipFill>
                <a:blip r:embed="rId2"/>
                <a:stretch>
                  <a:fillRect l="-928" t="-1838"/>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8F9635C7-FC5D-4CE6-A00B-CEBEA211DD56}"/>
              </a:ext>
            </a:extLst>
          </p:cNvPr>
          <p:cNvSpPr>
            <a:spLocks noGrp="1"/>
          </p:cNvSpPr>
          <p:nvPr>
            <p:ph type="sldNum" sz="quarter" idx="12"/>
          </p:nvPr>
        </p:nvSpPr>
        <p:spPr/>
        <p:txBody>
          <a:bodyPr/>
          <a:lstStyle/>
          <a:p>
            <a:fld id="{F1BBE439-A689-4E67-A7FC-21353A5E3273}" type="slidenum">
              <a:rPr lang="en-US" smtClean="0"/>
              <a:pPr/>
              <a:t>6</a:t>
            </a:fld>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0301C8-7343-4E66-9700-B71AA8A2AD4E}"/>
                  </a:ext>
                </a:extLst>
              </p:cNvPr>
              <p:cNvSpPr txBox="1"/>
              <p:nvPr/>
            </p:nvSpPr>
            <p:spPr>
              <a:xfrm>
                <a:off x="4139452" y="3592327"/>
                <a:ext cx="4117041" cy="440762"/>
              </a:xfrm>
              <a:prstGeom prst="rect">
                <a:avLst/>
              </a:prstGeom>
              <a:noFill/>
            </p:spPr>
            <p:txBody>
              <a:bodyPr wrap="square" lIns="0" tIns="0" rIns="0" bIns="0" rtlCol="0">
                <a:spAutoFit/>
              </a:bodyPr>
              <a:lstStyle/>
              <a:p>
                <a:r>
                  <a:rPr lang="en-US" sz="2400" dirty="0"/>
                  <a:t>S</a:t>
                </a:r>
                <a:r>
                  <a:rPr lang="en-US" sz="2400" baseline="-25000" dirty="0" err="1"/>
                  <a:t>k</a:t>
                </a:r>
                <a:r>
                  <a:rPr lang="en-US" sz="2400" baseline="-25000" dirty="0"/>
                  <a:t> </a:t>
                </a:r>
                <a:r>
                  <a:rPr lang="en-US" sz="2400" dirty="0"/>
                  <a:t>=</a:t>
                </a:r>
                <a14:m>
                  <m:oMath xmlns:m="http://schemas.openxmlformats.org/officeDocument/2006/math">
                    <m:r>
                      <a:rPr lang="en-US" sz="2400" b="0" i="1" smtClean="0">
                        <a:latin typeface="Cambria Math" panose="02040503050406030204" pitchFamily="18" charset="0"/>
                      </a:rPr>
                      <m:t>𝑇</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𝑘</m:t>
                            </m:r>
                          </m:sub>
                        </m:sSub>
                      </m:e>
                    </m:d>
                    <m:r>
                      <a:rPr lang="en-US" sz="2400" b="0" i="1" smtClean="0">
                        <a:latin typeface="Cambria Math" panose="02040503050406030204" pitchFamily="18" charset="0"/>
                      </a:rPr>
                      <m:t>=(</m:t>
                    </m:r>
                    <m:r>
                      <a:rPr lang="en-US" sz="2400" b="0" i="1" smtClean="0">
                        <a:latin typeface="Cambria Math" panose="02040503050406030204" pitchFamily="18" charset="0"/>
                      </a:rPr>
                      <m:t>𝐿</m:t>
                    </m:r>
                    <m:r>
                      <a:rPr lang="en-US" sz="2400" b="0" i="1" smtClean="0">
                        <a:latin typeface="Cambria Math" panose="02040503050406030204" pitchFamily="18" charset="0"/>
                      </a:rPr>
                      <m:t>−1)</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𝑗</m:t>
                        </m:r>
                        <m:r>
                          <a:rPr lang="en-US" sz="2400" b="0" i="1" smtClean="0">
                            <a:latin typeface="Cambria Math" panose="02040503050406030204" pitchFamily="18" charset="0"/>
                          </a:rPr>
                          <m:t>=0</m:t>
                        </m:r>
                      </m:sub>
                      <m:sup>
                        <m:r>
                          <a:rPr lang="en-US" sz="2400" b="0" i="1" smtClean="0">
                            <a:latin typeface="Cambria Math" panose="02040503050406030204" pitchFamily="18" charset="0"/>
                          </a:rPr>
                          <m:t>𝑘</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𝑟</m:t>
                            </m:r>
                          </m:sub>
                        </m:sSub>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𝑗</m:t>
                                </m:r>
                              </m:sub>
                            </m:sSub>
                          </m:e>
                        </m:d>
                      </m:e>
                    </m:nary>
                  </m:oMath>
                </a14:m>
                <a:endParaRPr lang="en-US" sz="2400" dirty="0"/>
              </a:p>
            </p:txBody>
          </p:sp>
        </mc:Choice>
        <mc:Fallback xmlns="">
          <p:sp>
            <p:nvSpPr>
              <p:cNvPr id="7" name="TextBox 6">
                <a:extLst>
                  <a:ext uri="{FF2B5EF4-FFF2-40B4-BE49-F238E27FC236}">
                    <a16:creationId xmlns:a16="http://schemas.microsoft.com/office/drawing/2014/main" id="{570301C8-7343-4E66-9700-B71AA8A2AD4E}"/>
                  </a:ext>
                </a:extLst>
              </p:cNvPr>
              <p:cNvSpPr txBox="1">
                <a:spLocks noRot="1" noChangeAspect="1" noMove="1" noResize="1" noEditPoints="1" noAdjustHandles="1" noChangeArrowheads="1" noChangeShapeType="1" noTextEdit="1"/>
              </p:cNvSpPr>
              <p:nvPr/>
            </p:nvSpPr>
            <p:spPr>
              <a:xfrm>
                <a:off x="4139452" y="3592327"/>
                <a:ext cx="4117041" cy="440762"/>
              </a:xfrm>
              <a:prstGeom prst="rect">
                <a:avLst/>
              </a:prstGeom>
              <a:blipFill>
                <a:blip r:embed="rId3"/>
                <a:stretch>
                  <a:fillRect l="-4444" t="-13699" b="-315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D1D28D9-9D81-4BF9-87AC-A2555D71EB5F}"/>
                  </a:ext>
                </a:extLst>
              </p:cNvPr>
              <p:cNvSpPr txBox="1"/>
              <p:nvPr/>
            </p:nvSpPr>
            <p:spPr>
              <a:xfrm>
                <a:off x="4706298" y="4118253"/>
                <a:ext cx="2983348" cy="712631"/>
              </a:xfrm>
              <a:prstGeom prst="rect">
                <a:avLst/>
              </a:prstGeom>
              <a:noFill/>
            </p:spPr>
            <p:txBody>
              <a:bodyPr wrap="square" rtlCol="0">
                <a:spAutoFit/>
              </a:bodyPr>
              <a:lstStyle/>
              <a:p>
                <a14:m>
                  <m:oMath xmlns:m="http://schemas.openxmlformats.org/officeDocument/2006/math">
                    <m:sSub>
                      <m:sSubPr>
                        <m:ctrlPr>
                          <a:rPr lang="en-US" sz="2800" b="1" i="1" smtClean="0">
                            <a:solidFill>
                              <a:srgbClr val="000000"/>
                            </a:solidFill>
                            <a:latin typeface="Cambria Math" panose="02040503050406030204" pitchFamily="18" charset="0"/>
                          </a:rPr>
                        </m:ctrlPr>
                      </m:sSubPr>
                      <m:e>
                        <m:r>
                          <a:rPr lang="en-US" sz="2800" b="1" i="1" smtClean="0">
                            <a:solidFill>
                              <a:srgbClr val="000000"/>
                            </a:solidFill>
                            <a:latin typeface="Cambria Math" panose="02040503050406030204" pitchFamily="18" charset="0"/>
                          </a:rPr>
                          <m:t>𝒔</m:t>
                        </m:r>
                      </m:e>
                      <m:sub>
                        <m:r>
                          <a:rPr lang="en-US" sz="2800" b="1" i="1" smtClean="0">
                            <a:solidFill>
                              <a:srgbClr val="000000"/>
                            </a:solidFill>
                            <a:latin typeface="Cambria Math" panose="02040503050406030204" pitchFamily="18" charset="0"/>
                          </a:rPr>
                          <m:t>𝒌</m:t>
                        </m:r>
                      </m:sub>
                    </m:sSub>
                    <m:r>
                      <a:rPr lang="en-US" sz="2800" b="1" i="1" smtClean="0">
                        <a:solidFill>
                          <a:srgbClr val="000000"/>
                        </a:solidFill>
                        <a:latin typeface="Cambria Math" panose="02040503050406030204" pitchFamily="18" charset="0"/>
                      </a:rPr>
                      <m:t>= </m:t>
                    </m:r>
                    <m:f>
                      <m:fPr>
                        <m:ctrlPr>
                          <a:rPr lang="en-US" sz="2800" b="1" i="1" smtClean="0">
                            <a:solidFill>
                              <a:srgbClr val="000000"/>
                            </a:solidFill>
                            <a:latin typeface="Cambria Math" panose="02040503050406030204" pitchFamily="18" charset="0"/>
                          </a:rPr>
                        </m:ctrlPr>
                      </m:fPr>
                      <m:num>
                        <m:r>
                          <a:rPr lang="en-US" sz="2800" b="1" i="1" smtClean="0">
                            <a:solidFill>
                              <a:srgbClr val="000000"/>
                            </a:solidFill>
                            <a:latin typeface="Cambria Math" panose="02040503050406030204" pitchFamily="18" charset="0"/>
                          </a:rPr>
                          <m:t>𝑳</m:t>
                        </m:r>
                        <m:r>
                          <a:rPr lang="en-US" sz="2800" b="1" i="1" smtClean="0">
                            <a:solidFill>
                              <a:srgbClr val="000000"/>
                            </a:solidFill>
                            <a:latin typeface="Cambria Math" panose="02040503050406030204" pitchFamily="18" charset="0"/>
                          </a:rPr>
                          <m:t>−</m:t>
                        </m:r>
                        <m:r>
                          <a:rPr lang="en-US" sz="2800" b="1" i="1" smtClean="0">
                            <a:solidFill>
                              <a:srgbClr val="000000"/>
                            </a:solidFill>
                            <a:latin typeface="Cambria Math" panose="02040503050406030204" pitchFamily="18" charset="0"/>
                          </a:rPr>
                          <m:t>𝟏</m:t>
                        </m:r>
                      </m:num>
                      <m:den>
                        <m:r>
                          <a:rPr lang="en-US" sz="2800" b="1" i="1" smtClean="0">
                            <a:solidFill>
                              <a:srgbClr val="000000"/>
                            </a:solidFill>
                            <a:latin typeface="Cambria Math" panose="02040503050406030204" pitchFamily="18" charset="0"/>
                          </a:rPr>
                          <m:t>𝑴𝑵</m:t>
                        </m:r>
                      </m:den>
                    </m:f>
                  </m:oMath>
                </a14:m>
                <a:r>
                  <a:rPr lang="en-US" sz="2800" b="1" dirty="0"/>
                  <a:t> </a:t>
                </a:r>
                <a14:m>
                  <m:oMath xmlns:m="http://schemas.openxmlformats.org/officeDocument/2006/math">
                    <m:nary>
                      <m:naryPr>
                        <m:chr m:val="∑"/>
                        <m:ctrlPr>
                          <a:rPr lang="en-US" sz="2800" b="1" i="1">
                            <a:latin typeface="Cambria Math" panose="02040503050406030204" pitchFamily="18" charset="0"/>
                          </a:rPr>
                        </m:ctrlPr>
                      </m:naryPr>
                      <m:sub>
                        <m:r>
                          <m:rPr>
                            <m:brk m:alnAt="23"/>
                          </m:rPr>
                          <a:rPr lang="en-US" sz="2800" b="1" i="1">
                            <a:latin typeface="Cambria Math" panose="02040503050406030204" pitchFamily="18" charset="0"/>
                          </a:rPr>
                          <m:t>𝒋</m:t>
                        </m:r>
                        <m:r>
                          <a:rPr lang="en-US" sz="2800" b="1" i="1">
                            <a:latin typeface="Cambria Math" panose="02040503050406030204" pitchFamily="18" charset="0"/>
                          </a:rPr>
                          <m:t>=</m:t>
                        </m:r>
                        <m:r>
                          <a:rPr lang="en-US" sz="2800" b="1" i="1">
                            <a:latin typeface="Cambria Math" panose="02040503050406030204" pitchFamily="18" charset="0"/>
                          </a:rPr>
                          <m:t>𝟎</m:t>
                        </m:r>
                      </m:sub>
                      <m:sup>
                        <m:r>
                          <a:rPr lang="en-US" sz="2800" b="1" i="1">
                            <a:latin typeface="Cambria Math" panose="02040503050406030204" pitchFamily="18" charset="0"/>
                          </a:rPr>
                          <m:t>𝒌</m:t>
                        </m:r>
                      </m:sup>
                      <m:e>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𝒏</m:t>
                            </m:r>
                          </m:e>
                          <m:sub>
                            <m:r>
                              <a:rPr lang="en-US" sz="2800" b="1" i="1" smtClean="0">
                                <a:latin typeface="Cambria Math" panose="02040503050406030204" pitchFamily="18" charset="0"/>
                              </a:rPr>
                              <m:t>𝒋</m:t>
                            </m:r>
                          </m:sub>
                        </m:sSub>
                      </m:e>
                    </m:nary>
                  </m:oMath>
                </a14:m>
                <a:endParaRPr lang="en-US" sz="2400" b="1" dirty="0"/>
              </a:p>
            </p:txBody>
          </p:sp>
        </mc:Choice>
        <mc:Fallback xmlns="">
          <p:sp>
            <p:nvSpPr>
              <p:cNvPr id="8" name="TextBox 7">
                <a:extLst>
                  <a:ext uri="{FF2B5EF4-FFF2-40B4-BE49-F238E27FC236}">
                    <a16:creationId xmlns:a16="http://schemas.microsoft.com/office/drawing/2014/main" id="{2D1D28D9-9D81-4BF9-87AC-A2555D71EB5F}"/>
                  </a:ext>
                </a:extLst>
              </p:cNvPr>
              <p:cNvSpPr txBox="1">
                <a:spLocks noRot="1" noChangeAspect="1" noMove="1" noResize="1" noEditPoints="1" noAdjustHandles="1" noChangeArrowheads="1" noChangeShapeType="1" noTextEdit="1"/>
              </p:cNvSpPr>
              <p:nvPr/>
            </p:nvSpPr>
            <p:spPr>
              <a:xfrm>
                <a:off x="4706298" y="4118253"/>
                <a:ext cx="2983348" cy="712631"/>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18080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650058" y="1579652"/>
            <a:ext cx="2825636" cy="21900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indent="0" algn="ctr">
              <a:lnSpc>
                <a:spcPct val="100000"/>
              </a:lnSpc>
              <a:spcBef>
                <a:spcPts val="0"/>
              </a:spcBef>
              <a:buNone/>
            </a:pPr>
            <a:r>
              <a:rPr lang="en-US" sz="1600" dirty="0">
                <a:solidFill>
                  <a:schemeClr val="tx1"/>
                </a:solidFill>
              </a:rPr>
              <a:t>S</a:t>
            </a:r>
            <a:r>
              <a:rPr lang="en-US" sz="1600" baseline="-25000" dirty="0">
                <a:solidFill>
                  <a:schemeClr val="tx1"/>
                </a:solidFill>
              </a:rPr>
              <a:t>0</a:t>
            </a:r>
            <a:r>
              <a:rPr lang="en-US" sz="1600" dirty="0">
                <a:solidFill>
                  <a:schemeClr val="tx1"/>
                </a:solidFill>
              </a:rPr>
              <a:t> = 1.33 = 1</a:t>
            </a:r>
          </a:p>
          <a:p>
            <a:pPr marL="0" indent="0" algn="ctr">
              <a:lnSpc>
                <a:spcPct val="100000"/>
              </a:lnSpc>
              <a:spcBef>
                <a:spcPts val="0"/>
              </a:spcBef>
              <a:buNone/>
            </a:pPr>
            <a:r>
              <a:rPr lang="en-US" sz="1600" dirty="0">
                <a:solidFill>
                  <a:schemeClr val="tx1"/>
                </a:solidFill>
              </a:rPr>
              <a:t>S</a:t>
            </a:r>
            <a:r>
              <a:rPr lang="en-US" sz="1600" baseline="-25000" dirty="0">
                <a:solidFill>
                  <a:schemeClr val="tx1"/>
                </a:solidFill>
              </a:rPr>
              <a:t>1</a:t>
            </a:r>
            <a:r>
              <a:rPr lang="en-US" sz="1600" dirty="0">
                <a:solidFill>
                  <a:schemeClr val="tx1"/>
                </a:solidFill>
              </a:rPr>
              <a:t> = 3.08 = 3</a:t>
            </a:r>
          </a:p>
          <a:p>
            <a:pPr marL="0" indent="0" algn="ctr">
              <a:lnSpc>
                <a:spcPct val="100000"/>
              </a:lnSpc>
              <a:spcBef>
                <a:spcPts val="0"/>
              </a:spcBef>
              <a:buNone/>
            </a:pPr>
            <a:r>
              <a:rPr lang="en-US" sz="1600" dirty="0">
                <a:solidFill>
                  <a:schemeClr val="tx1"/>
                </a:solidFill>
              </a:rPr>
              <a:t>S</a:t>
            </a:r>
            <a:r>
              <a:rPr lang="en-US" sz="1600" baseline="-25000" dirty="0">
                <a:solidFill>
                  <a:schemeClr val="tx1"/>
                </a:solidFill>
              </a:rPr>
              <a:t>2</a:t>
            </a:r>
            <a:r>
              <a:rPr lang="en-US" sz="1600" dirty="0">
                <a:solidFill>
                  <a:schemeClr val="tx1"/>
                </a:solidFill>
              </a:rPr>
              <a:t> = 4.55 = 5</a:t>
            </a:r>
          </a:p>
          <a:p>
            <a:pPr marL="0" indent="0" algn="ctr">
              <a:lnSpc>
                <a:spcPct val="100000"/>
              </a:lnSpc>
              <a:spcBef>
                <a:spcPts val="0"/>
              </a:spcBef>
              <a:buNone/>
            </a:pPr>
            <a:r>
              <a:rPr lang="en-US" sz="1600" dirty="0">
                <a:solidFill>
                  <a:schemeClr val="tx1"/>
                </a:solidFill>
              </a:rPr>
              <a:t>S</a:t>
            </a:r>
            <a:r>
              <a:rPr lang="en-US" sz="1600" baseline="-25000" dirty="0">
                <a:solidFill>
                  <a:schemeClr val="tx1"/>
                </a:solidFill>
              </a:rPr>
              <a:t>3</a:t>
            </a:r>
            <a:r>
              <a:rPr lang="en-US" sz="1600" dirty="0">
                <a:solidFill>
                  <a:schemeClr val="tx1"/>
                </a:solidFill>
              </a:rPr>
              <a:t> = 5.67 = 6</a:t>
            </a:r>
          </a:p>
          <a:p>
            <a:pPr marL="0" indent="0" algn="ctr">
              <a:lnSpc>
                <a:spcPct val="100000"/>
              </a:lnSpc>
              <a:spcBef>
                <a:spcPts val="0"/>
              </a:spcBef>
              <a:buNone/>
            </a:pPr>
            <a:r>
              <a:rPr lang="en-US" sz="1600" dirty="0">
                <a:solidFill>
                  <a:schemeClr val="tx1"/>
                </a:solidFill>
              </a:rPr>
              <a:t>S</a:t>
            </a:r>
            <a:r>
              <a:rPr lang="en-US" sz="1600" baseline="-25000" dirty="0">
                <a:solidFill>
                  <a:schemeClr val="tx1"/>
                </a:solidFill>
              </a:rPr>
              <a:t>4</a:t>
            </a:r>
            <a:r>
              <a:rPr lang="en-US" sz="1600" dirty="0">
                <a:solidFill>
                  <a:schemeClr val="tx1"/>
                </a:solidFill>
              </a:rPr>
              <a:t> = 6.23 = 6</a:t>
            </a:r>
          </a:p>
          <a:p>
            <a:pPr marL="0" indent="0" algn="ctr">
              <a:lnSpc>
                <a:spcPct val="100000"/>
              </a:lnSpc>
              <a:spcBef>
                <a:spcPts val="0"/>
              </a:spcBef>
              <a:buNone/>
            </a:pPr>
            <a:r>
              <a:rPr lang="en-US" sz="1600" dirty="0">
                <a:solidFill>
                  <a:schemeClr val="tx1"/>
                </a:solidFill>
              </a:rPr>
              <a:t>S</a:t>
            </a:r>
            <a:r>
              <a:rPr lang="en-US" sz="1600" baseline="-25000" dirty="0">
                <a:solidFill>
                  <a:schemeClr val="tx1"/>
                </a:solidFill>
              </a:rPr>
              <a:t>5</a:t>
            </a:r>
            <a:r>
              <a:rPr lang="en-US" sz="1600" dirty="0">
                <a:solidFill>
                  <a:schemeClr val="tx1"/>
                </a:solidFill>
              </a:rPr>
              <a:t> = 6.65 = 7</a:t>
            </a:r>
          </a:p>
          <a:p>
            <a:pPr marL="0" indent="0" algn="ctr">
              <a:lnSpc>
                <a:spcPct val="100000"/>
              </a:lnSpc>
              <a:spcBef>
                <a:spcPts val="0"/>
              </a:spcBef>
              <a:buNone/>
            </a:pPr>
            <a:r>
              <a:rPr lang="en-US" sz="1600" dirty="0">
                <a:solidFill>
                  <a:schemeClr val="tx1"/>
                </a:solidFill>
              </a:rPr>
              <a:t>S</a:t>
            </a:r>
            <a:r>
              <a:rPr lang="en-US" sz="1600" baseline="-25000" dirty="0">
                <a:solidFill>
                  <a:schemeClr val="tx1"/>
                </a:solidFill>
              </a:rPr>
              <a:t>6</a:t>
            </a:r>
            <a:r>
              <a:rPr lang="en-US" sz="1600" dirty="0">
                <a:solidFill>
                  <a:schemeClr val="tx1"/>
                </a:solidFill>
              </a:rPr>
              <a:t> = 6.86 = 7</a:t>
            </a:r>
          </a:p>
          <a:p>
            <a:pPr marL="0" indent="0" algn="ctr">
              <a:spcBef>
                <a:spcPts val="0"/>
              </a:spcBef>
              <a:buNone/>
            </a:pPr>
            <a:r>
              <a:rPr lang="en-US" sz="1600" dirty="0">
                <a:solidFill>
                  <a:schemeClr val="tx1"/>
                </a:solidFill>
              </a:rPr>
              <a:t>S</a:t>
            </a:r>
            <a:r>
              <a:rPr lang="en-US" sz="1600" baseline="-25000" dirty="0">
                <a:solidFill>
                  <a:schemeClr val="tx1"/>
                </a:solidFill>
              </a:rPr>
              <a:t>7</a:t>
            </a:r>
            <a:r>
              <a:rPr lang="en-US" sz="1600" dirty="0">
                <a:solidFill>
                  <a:schemeClr val="tx1"/>
                </a:solidFill>
              </a:rPr>
              <a:t> = 7.00 = 7  </a:t>
            </a:r>
          </a:p>
        </p:txBody>
      </p:sp>
      <p:pic>
        <p:nvPicPr>
          <p:cNvPr id="7" name="Picture 2" descr="https://scontent-frt3-1.xx.fbcdn.net/v/t35.0-12/17902707_1297930643619714_1560206760_o.jpg?oh=40d5743877c5dac24f5180261e21c22a&amp;oe=58ED7D7D"/>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t="1286" r="1067" b="2407"/>
          <a:stretch/>
        </p:blipFill>
        <p:spPr bwMode="auto">
          <a:xfrm>
            <a:off x="2214291" y="1238748"/>
            <a:ext cx="3534176" cy="247002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3"/>
          <a:srcRect b="3484"/>
          <a:stretch/>
        </p:blipFill>
        <p:spPr>
          <a:xfrm>
            <a:off x="2355274" y="3964514"/>
            <a:ext cx="6786386" cy="2470030"/>
          </a:xfrm>
          <a:prstGeom prst="rect">
            <a:avLst/>
          </a:prstGeom>
        </p:spPr>
      </p:pic>
      <p:sp>
        <p:nvSpPr>
          <p:cNvPr id="9" name="Title 1">
            <a:extLst>
              <a:ext uri="{FF2B5EF4-FFF2-40B4-BE49-F238E27FC236}">
                <a16:creationId xmlns:a16="http://schemas.microsoft.com/office/drawing/2014/main" id="{065BF484-C543-4F64-A8D7-4C4A1B0990E7}"/>
              </a:ext>
            </a:extLst>
          </p:cNvPr>
          <p:cNvSpPr>
            <a:spLocks noGrp="1"/>
          </p:cNvSpPr>
          <p:nvPr>
            <p:ph type="title"/>
          </p:nvPr>
        </p:nvSpPr>
        <p:spPr>
          <a:xfrm>
            <a:off x="838200" y="357093"/>
            <a:ext cx="10515600" cy="647887"/>
          </a:xfrm>
        </p:spPr>
        <p:txBody>
          <a:bodyPr>
            <a:normAutofit fontScale="90000"/>
          </a:bodyPr>
          <a:lstStyle/>
          <a:p>
            <a:r>
              <a:rPr lang="en-US" dirty="0"/>
              <a:t>Map </a:t>
            </a:r>
            <a:r>
              <a:rPr lang="en-US" dirty="0" err="1"/>
              <a:t>s</a:t>
            </a:r>
            <a:r>
              <a:rPr lang="en-US" baseline="-25000" dirty="0" err="1"/>
              <a:t>k</a:t>
            </a:r>
            <a:r>
              <a:rPr lang="en-US" dirty="0"/>
              <a:t> to its </a:t>
            </a:r>
            <a:r>
              <a:rPr lang="en-US" dirty="0" err="1"/>
              <a:t>r</a:t>
            </a:r>
            <a:r>
              <a:rPr lang="en-US" baseline="-25000" dirty="0" err="1"/>
              <a:t>k</a:t>
            </a:r>
            <a:r>
              <a:rPr lang="en-US" dirty="0"/>
              <a:t> </a:t>
            </a:r>
          </a:p>
        </p:txBody>
      </p:sp>
      <p:sp>
        <p:nvSpPr>
          <p:cNvPr id="6" name="Slide Number Placeholder 5">
            <a:extLst>
              <a:ext uri="{FF2B5EF4-FFF2-40B4-BE49-F238E27FC236}">
                <a16:creationId xmlns:a16="http://schemas.microsoft.com/office/drawing/2014/main" id="{9ECF5719-C854-4E1F-A925-A8C11F9F443A}"/>
              </a:ext>
            </a:extLst>
          </p:cNvPr>
          <p:cNvSpPr>
            <a:spLocks noGrp="1"/>
          </p:cNvSpPr>
          <p:nvPr>
            <p:ph type="sldNum" sz="quarter" idx="12"/>
          </p:nvPr>
        </p:nvSpPr>
        <p:spPr/>
        <p:txBody>
          <a:bodyPr/>
          <a:lstStyle/>
          <a:p>
            <a:fld id="{F1BBE439-A689-4E67-A7FC-21353A5E3273}" type="slidenum">
              <a:rPr lang="en-US" smtClean="0"/>
              <a:pPr/>
              <a:t>7</a:t>
            </a:fld>
            <a:endParaRPr lang="en-US" dirty="0"/>
          </a:p>
        </p:txBody>
      </p:sp>
      <p:cxnSp>
        <p:nvCxnSpPr>
          <p:cNvPr id="4" name="Straight Connector 3">
            <a:extLst>
              <a:ext uri="{FF2B5EF4-FFF2-40B4-BE49-F238E27FC236}">
                <a16:creationId xmlns:a16="http://schemas.microsoft.com/office/drawing/2014/main" id="{43E72A84-8E68-4824-9E8C-A6C6445BC547}"/>
              </a:ext>
            </a:extLst>
          </p:cNvPr>
          <p:cNvCxnSpPr>
            <a:cxnSpLocks/>
          </p:cNvCxnSpPr>
          <p:nvPr/>
        </p:nvCxnSpPr>
        <p:spPr>
          <a:xfrm>
            <a:off x="6650058" y="1625838"/>
            <a:ext cx="2718060" cy="0"/>
          </a:xfrm>
          <a:prstGeom prst="line">
            <a:avLst/>
          </a:prstGeom>
          <a:ln w="19050"/>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604E02EF-2AA2-4D55-9279-B5117A19D5AE}"/>
              </a:ext>
            </a:extLst>
          </p:cNvPr>
          <p:cNvSpPr txBox="1"/>
          <p:nvPr/>
        </p:nvSpPr>
        <p:spPr>
          <a:xfrm>
            <a:off x="7834200" y="1210320"/>
            <a:ext cx="349776" cy="369332"/>
          </a:xfrm>
          <a:prstGeom prst="rect">
            <a:avLst/>
          </a:prstGeom>
          <a:noFill/>
        </p:spPr>
        <p:txBody>
          <a:bodyPr wrap="none" rtlCol="0">
            <a:spAutoFit/>
          </a:bodyPr>
          <a:lstStyle/>
          <a:p>
            <a:r>
              <a:rPr lang="en-US" b="1" dirty="0" err="1"/>
              <a:t>s</a:t>
            </a:r>
            <a:r>
              <a:rPr lang="en-US" b="1" baseline="-25000" dirty="0" err="1"/>
              <a:t>k</a:t>
            </a:r>
            <a:endParaRPr lang="en-US" b="1" baseline="-25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24A81-3576-4FE4-A650-A4AF08C796A0}"/>
              </a:ext>
            </a:extLst>
          </p:cNvPr>
          <p:cNvSpPr>
            <a:spLocks noGrp="1"/>
          </p:cNvSpPr>
          <p:nvPr>
            <p:ph type="title"/>
          </p:nvPr>
        </p:nvSpPr>
        <p:spPr/>
        <p:txBody>
          <a:bodyPr>
            <a:normAutofit fontScale="90000"/>
          </a:bodyPr>
          <a:lstStyle/>
          <a:p>
            <a:r>
              <a:rPr lang="en-US" dirty="0"/>
              <a:t>Classwork </a:t>
            </a:r>
          </a:p>
        </p:txBody>
      </p:sp>
      <p:sp>
        <p:nvSpPr>
          <p:cNvPr id="3" name="Content Placeholder 2">
            <a:extLst>
              <a:ext uri="{FF2B5EF4-FFF2-40B4-BE49-F238E27FC236}">
                <a16:creationId xmlns:a16="http://schemas.microsoft.com/office/drawing/2014/main" id="{F5FE123A-C3E9-4912-8554-10B1019BD4C4}"/>
              </a:ext>
            </a:extLst>
          </p:cNvPr>
          <p:cNvSpPr>
            <a:spLocks noGrp="1"/>
          </p:cNvSpPr>
          <p:nvPr>
            <p:ph idx="1"/>
          </p:nvPr>
        </p:nvSpPr>
        <p:spPr/>
        <p:txBody>
          <a:bodyPr/>
          <a:lstStyle/>
          <a:p>
            <a:pPr marL="514350" indent="-514350">
              <a:buFont typeface="+mj-lt"/>
              <a:buAutoNum type="arabicPeriod"/>
            </a:pPr>
            <a:r>
              <a:rPr lang="en-US" dirty="0"/>
              <a:t>Take an input color image and apply histogram equalization to enhance contrast.</a:t>
            </a:r>
          </a:p>
          <a:p>
            <a:pPr marL="914400" lvl="1" indent="-457200">
              <a:buFont typeface="+mj-lt"/>
              <a:buAutoNum type="arabicPeriod"/>
            </a:pPr>
            <a:r>
              <a:rPr lang="en-US" dirty="0"/>
              <a:t>For the RGB image, apply histogram equalization to each of the 3 channels separately. Merge the 3 channels to view the enhanced image.</a:t>
            </a:r>
          </a:p>
          <a:p>
            <a:pPr marL="914400" lvl="1" indent="-457200">
              <a:buFont typeface="+mj-lt"/>
              <a:buAutoNum type="arabicPeriod"/>
            </a:pPr>
            <a:r>
              <a:rPr lang="en-US" dirty="0"/>
              <a:t>Convert the RGB image to the HSV image and apply histogram equalization only in the Value channel. Merge the new equalized value channel with the other two to generate the final output equalized image.</a:t>
            </a:r>
          </a:p>
          <a:p>
            <a:pPr marL="914400" lvl="1" indent="-457200">
              <a:buFont typeface="+mj-lt"/>
              <a:buAutoNum type="arabicPeriod"/>
            </a:pPr>
            <a:endParaRPr lang="en-US" dirty="0"/>
          </a:p>
          <a:p>
            <a:pPr marL="514350" indent="-514350">
              <a:buFont typeface="+mj-lt"/>
              <a:buAutoNum type="arabicPeriod"/>
            </a:pPr>
            <a:r>
              <a:rPr lang="en-US" dirty="0"/>
              <a:t>Show the histogram of input and the equalized image</a:t>
            </a:r>
          </a:p>
          <a:p>
            <a:pPr marL="514350" indent="-514350">
              <a:buFont typeface="+mj-lt"/>
              <a:buAutoNum type="arabicPeriod"/>
            </a:pPr>
            <a:r>
              <a:rPr lang="en-US" dirty="0"/>
              <a:t>Show the histogram of CDF and PDF calculated from the input and output images.</a:t>
            </a:r>
          </a:p>
        </p:txBody>
      </p:sp>
      <p:sp>
        <p:nvSpPr>
          <p:cNvPr id="4" name="Slide Number Placeholder 3">
            <a:extLst>
              <a:ext uri="{FF2B5EF4-FFF2-40B4-BE49-F238E27FC236}">
                <a16:creationId xmlns:a16="http://schemas.microsoft.com/office/drawing/2014/main" id="{DEDA6BCD-78C6-4E62-B1E3-982B9359BD20}"/>
              </a:ext>
            </a:extLst>
          </p:cNvPr>
          <p:cNvSpPr>
            <a:spLocks noGrp="1"/>
          </p:cNvSpPr>
          <p:nvPr>
            <p:ph type="sldNum" sz="quarter" idx="12"/>
          </p:nvPr>
        </p:nvSpPr>
        <p:spPr/>
        <p:txBody>
          <a:bodyPr/>
          <a:lstStyle/>
          <a:p>
            <a:fld id="{F1BBE439-A689-4E67-A7FC-21353A5E3273}" type="slidenum">
              <a:rPr lang="en-US" smtClean="0"/>
              <a:pPr/>
              <a:t>8</a:t>
            </a:fld>
            <a:endParaRPr lang="en-US" dirty="0"/>
          </a:p>
        </p:txBody>
      </p:sp>
    </p:spTree>
    <p:extLst>
      <p:ext uri="{BB962C8B-B14F-4D97-AF65-F5344CB8AC3E}">
        <p14:creationId xmlns:p14="http://schemas.microsoft.com/office/powerpoint/2010/main" val="1024580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0D272-C34E-4E34-9D04-6F691CE014C7}"/>
              </a:ext>
            </a:extLst>
          </p:cNvPr>
          <p:cNvSpPr>
            <a:spLocks noGrp="1"/>
          </p:cNvSpPr>
          <p:nvPr>
            <p:ph type="title"/>
          </p:nvPr>
        </p:nvSpPr>
        <p:spPr/>
        <p:txBody>
          <a:bodyPr>
            <a:normAutofit fontScale="90000"/>
          </a:bodyPr>
          <a:lstStyle/>
          <a:p>
            <a:r>
              <a:rPr lang="en-US" dirty="0"/>
              <a:t>Classwork</a:t>
            </a:r>
          </a:p>
        </p:txBody>
      </p:sp>
      <p:pic>
        <p:nvPicPr>
          <p:cNvPr id="12" name="Content Placeholder 11">
            <a:extLst>
              <a:ext uri="{FF2B5EF4-FFF2-40B4-BE49-F238E27FC236}">
                <a16:creationId xmlns:a16="http://schemas.microsoft.com/office/drawing/2014/main" id="{882C9B40-8CD3-4F76-9DFF-1FF805F7885C}"/>
              </a:ext>
            </a:extLst>
          </p:cNvPr>
          <p:cNvPicPr>
            <a:picLocks noGrp="1" noChangeAspect="1"/>
          </p:cNvPicPr>
          <p:nvPr>
            <p:ph idx="1"/>
          </p:nvPr>
        </p:nvPicPr>
        <p:blipFill>
          <a:blip r:embed="rId2"/>
          <a:stretch>
            <a:fillRect/>
          </a:stretch>
        </p:blipFill>
        <p:spPr>
          <a:xfrm>
            <a:off x="3266726" y="5114740"/>
            <a:ext cx="2385657" cy="1574790"/>
          </a:xfrm>
        </p:spPr>
      </p:pic>
      <p:sp>
        <p:nvSpPr>
          <p:cNvPr id="4" name="Slide Number Placeholder 3">
            <a:extLst>
              <a:ext uri="{FF2B5EF4-FFF2-40B4-BE49-F238E27FC236}">
                <a16:creationId xmlns:a16="http://schemas.microsoft.com/office/drawing/2014/main" id="{0E56BACA-5995-46AD-9B37-D4A5FCC8C549}"/>
              </a:ext>
            </a:extLst>
          </p:cNvPr>
          <p:cNvSpPr>
            <a:spLocks noGrp="1"/>
          </p:cNvSpPr>
          <p:nvPr>
            <p:ph type="sldNum" sz="quarter" idx="12"/>
          </p:nvPr>
        </p:nvSpPr>
        <p:spPr>
          <a:xfrm>
            <a:off x="10035989" y="6492875"/>
            <a:ext cx="1885383" cy="220651"/>
          </a:xfrm>
        </p:spPr>
        <p:txBody>
          <a:bodyPr/>
          <a:lstStyle/>
          <a:p>
            <a:fld id="{F1BBE439-A689-4E67-A7FC-21353A5E3273}" type="slidenum">
              <a:rPr lang="en-US" smtClean="0"/>
              <a:pPr/>
              <a:t>9</a:t>
            </a:fld>
            <a:endParaRPr lang="en-US" dirty="0"/>
          </a:p>
        </p:txBody>
      </p:sp>
      <p:pic>
        <p:nvPicPr>
          <p:cNvPr id="6" name="Picture 5">
            <a:extLst>
              <a:ext uri="{FF2B5EF4-FFF2-40B4-BE49-F238E27FC236}">
                <a16:creationId xmlns:a16="http://schemas.microsoft.com/office/drawing/2014/main" id="{BE1133E9-DAD9-4805-8BA1-AE9B3EDE9F9C}"/>
              </a:ext>
            </a:extLst>
          </p:cNvPr>
          <p:cNvPicPr>
            <a:picLocks noChangeAspect="1"/>
          </p:cNvPicPr>
          <p:nvPr/>
        </p:nvPicPr>
        <p:blipFill>
          <a:blip r:embed="rId3"/>
          <a:stretch>
            <a:fillRect/>
          </a:stretch>
        </p:blipFill>
        <p:spPr>
          <a:xfrm>
            <a:off x="6479650" y="5103067"/>
            <a:ext cx="2396038" cy="1598786"/>
          </a:xfrm>
          <a:prstGeom prst="rect">
            <a:avLst/>
          </a:prstGeom>
        </p:spPr>
      </p:pic>
      <p:pic>
        <p:nvPicPr>
          <p:cNvPr id="8" name="Picture 7">
            <a:extLst>
              <a:ext uri="{FF2B5EF4-FFF2-40B4-BE49-F238E27FC236}">
                <a16:creationId xmlns:a16="http://schemas.microsoft.com/office/drawing/2014/main" id="{2CACE1BD-3C66-486E-81EA-647239F1A894}"/>
              </a:ext>
            </a:extLst>
          </p:cNvPr>
          <p:cNvPicPr>
            <a:picLocks noChangeAspect="1"/>
          </p:cNvPicPr>
          <p:nvPr/>
        </p:nvPicPr>
        <p:blipFill>
          <a:blip r:embed="rId4"/>
          <a:stretch>
            <a:fillRect/>
          </a:stretch>
        </p:blipFill>
        <p:spPr>
          <a:xfrm>
            <a:off x="6479650" y="3163306"/>
            <a:ext cx="2396038" cy="1595932"/>
          </a:xfrm>
          <a:prstGeom prst="rect">
            <a:avLst/>
          </a:prstGeom>
        </p:spPr>
      </p:pic>
      <p:pic>
        <p:nvPicPr>
          <p:cNvPr id="10" name="Picture 9">
            <a:extLst>
              <a:ext uri="{FF2B5EF4-FFF2-40B4-BE49-F238E27FC236}">
                <a16:creationId xmlns:a16="http://schemas.microsoft.com/office/drawing/2014/main" id="{C35CED3D-8442-48E2-BB4C-615CD093121B}"/>
              </a:ext>
            </a:extLst>
          </p:cNvPr>
          <p:cNvPicPr>
            <a:picLocks noChangeAspect="1"/>
          </p:cNvPicPr>
          <p:nvPr/>
        </p:nvPicPr>
        <p:blipFill>
          <a:blip r:embed="rId5"/>
          <a:stretch>
            <a:fillRect/>
          </a:stretch>
        </p:blipFill>
        <p:spPr>
          <a:xfrm>
            <a:off x="6479650" y="1300764"/>
            <a:ext cx="2403175" cy="1574790"/>
          </a:xfrm>
          <a:prstGeom prst="rect">
            <a:avLst/>
          </a:prstGeom>
        </p:spPr>
      </p:pic>
      <p:pic>
        <p:nvPicPr>
          <p:cNvPr id="14" name="Picture 13">
            <a:extLst>
              <a:ext uri="{FF2B5EF4-FFF2-40B4-BE49-F238E27FC236}">
                <a16:creationId xmlns:a16="http://schemas.microsoft.com/office/drawing/2014/main" id="{E1689192-D9AD-4CD6-8832-D72BDF5BFDD1}"/>
              </a:ext>
            </a:extLst>
          </p:cNvPr>
          <p:cNvPicPr>
            <a:picLocks noChangeAspect="1"/>
          </p:cNvPicPr>
          <p:nvPr/>
        </p:nvPicPr>
        <p:blipFill>
          <a:blip r:embed="rId6"/>
          <a:stretch>
            <a:fillRect/>
          </a:stretch>
        </p:blipFill>
        <p:spPr>
          <a:xfrm>
            <a:off x="3256345" y="3172595"/>
            <a:ext cx="2396038" cy="1577354"/>
          </a:xfrm>
          <a:prstGeom prst="rect">
            <a:avLst/>
          </a:prstGeom>
        </p:spPr>
      </p:pic>
      <p:pic>
        <p:nvPicPr>
          <p:cNvPr id="16" name="Picture 15">
            <a:extLst>
              <a:ext uri="{FF2B5EF4-FFF2-40B4-BE49-F238E27FC236}">
                <a16:creationId xmlns:a16="http://schemas.microsoft.com/office/drawing/2014/main" id="{0F1DF4D5-2EDB-4457-8F09-459A71D56964}"/>
              </a:ext>
            </a:extLst>
          </p:cNvPr>
          <p:cNvPicPr>
            <a:picLocks noChangeAspect="1"/>
          </p:cNvPicPr>
          <p:nvPr/>
        </p:nvPicPr>
        <p:blipFill>
          <a:blip r:embed="rId7"/>
          <a:stretch>
            <a:fillRect/>
          </a:stretch>
        </p:blipFill>
        <p:spPr>
          <a:xfrm>
            <a:off x="3277363" y="1321939"/>
            <a:ext cx="2375020" cy="1574790"/>
          </a:xfrm>
          <a:prstGeom prst="rect">
            <a:avLst/>
          </a:prstGeom>
        </p:spPr>
      </p:pic>
      <p:pic>
        <p:nvPicPr>
          <p:cNvPr id="17" name="Content Placeholder 4">
            <a:extLst>
              <a:ext uri="{FF2B5EF4-FFF2-40B4-BE49-F238E27FC236}">
                <a16:creationId xmlns:a16="http://schemas.microsoft.com/office/drawing/2014/main" id="{81B633D5-9F74-4572-8EEA-B09F1EB4E22E}"/>
              </a:ext>
            </a:extLst>
          </p:cNvPr>
          <p:cNvPicPr>
            <a:picLocks noChangeAspect="1"/>
          </p:cNvPicPr>
          <p:nvPr/>
        </p:nvPicPr>
        <p:blipFill rotWithShape="1">
          <a:blip r:embed="rId8"/>
          <a:srcRect l="1883" t="9502" r="2094"/>
          <a:stretch/>
        </p:blipFill>
        <p:spPr>
          <a:xfrm>
            <a:off x="197787" y="3064391"/>
            <a:ext cx="2650577" cy="1793762"/>
          </a:xfrm>
          <a:prstGeom prst="rect">
            <a:avLst/>
          </a:prstGeom>
        </p:spPr>
      </p:pic>
      <p:pic>
        <p:nvPicPr>
          <p:cNvPr id="18" name="Picture 17">
            <a:extLst>
              <a:ext uri="{FF2B5EF4-FFF2-40B4-BE49-F238E27FC236}">
                <a16:creationId xmlns:a16="http://schemas.microsoft.com/office/drawing/2014/main" id="{22909F0C-4236-4C4F-836F-41E8C159CFF1}"/>
              </a:ext>
            </a:extLst>
          </p:cNvPr>
          <p:cNvPicPr>
            <a:picLocks noChangeAspect="1"/>
          </p:cNvPicPr>
          <p:nvPr/>
        </p:nvPicPr>
        <p:blipFill rotWithShape="1">
          <a:blip r:embed="rId9"/>
          <a:srcRect t="7717"/>
          <a:stretch/>
        </p:blipFill>
        <p:spPr>
          <a:xfrm>
            <a:off x="9242605" y="3010274"/>
            <a:ext cx="2839939" cy="1918447"/>
          </a:xfrm>
          <a:prstGeom prst="rect">
            <a:avLst/>
          </a:prstGeom>
        </p:spPr>
      </p:pic>
      <p:cxnSp>
        <p:nvCxnSpPr>
          <p:cNvPr id="20" name="Straight Arrow Connector 19">
            <a:extLst>
              <a:ext uri="{FF2B5EF4-FFF2-40B4-BE49-F238E27FC236}">
                <a16:creationId xmlns:a16="http://schemas.microsoft.com/office/drawing/2014/main" id="{F5D265DB-DEBE-44CE-8F27-9F38C9D1BCAF}"/>
              </a:ext>
            </a:extLst>
          </p:cNvPr>
          <p:cNvCxnSpPr>
            <a:stCxn id="17" idx="0"/>
            <a:endCxn id="16" idx="1"/>
          </p:cNvCxnSpPr>
          <p:nvPr/>
        </p:nvCxnSpPr>
        <p:spPr>
          <a:xfrm flipV="1">
            <a:off x="1523076" y="2109334"/>
            <a:ext cx="1754287" cy="9550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13B6D95-B95B-494D-92F0-B557593170FE}"/>
              </a:ext>
            </a:extLst>
          </p:cNvPr>
          <p:cNvCxnSpPr>
            <a:stCxn id="17" idx="3"/>
            <a:endCxn id="14" idx="1"/>
          </p:cNvCxnSpPr>
          <p:nvPr/>
        </p:nvCxnSpPr>
        <p:spPr>
          <a:xfrm>
            <a:off x="2848364" y="3961272"/>
            <a:ext cx="4079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A5877E7-6CBD-46C9-9E7B-5DFD772D2C57}"/>
              </a:ext>
            </a:extLst>
          </p:cNvPr>
          <p:cNvCxnSpPr>
            <a:stCxn id="17" idx="2"/>
            <a:endCxn id="12" idx="1"/>
          </p:cNvCxnSpPr>
          <p:nvPr/>
        </p:nvCxnSpPr>
        <p:spPr>
          <a:xfrm>
            <a:off x="1523076" y="4858153"/>
            <a:ext cx="1743650" cy="1043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F753073-4B21-450E-B2CF-EA7EC896A4DC}"/>
              </a:ext>
            </a:extLst>
          </p:cNvPr>
          <p:cNvCxnSpPr>
            <a:stCxn id="16" idx="3"/>
            <a:endCxn id="10" idx="1"/>
          </p:cNvCxnSpPr>
          <p:nvPr/>
        </p:nvCxnSpPr>
        <p:spPr>
          <a:xfrm flipV="1">
            <a:off x="5652383" y="2088159"/>
            <a:ext cx="827267" cy="21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C6450F5-E382-4906-B873-78B12CC47230}"/>
              </a:ext>
            </a:extLst>
          </p:cNvPr>
          <p:cNvCxnSpPr>
            <a:stCxn id="14" idx="3"/>
            <a:endCxn id="8" idx="1"/>
          </p:cNvCxnSpPr>
          <p:nvPr/>
        </p:nvCxnSpPr>
        <p:spPr>
          <a:xfrm>
            <a:off x="5652383" y="3961272"/>
            <a:ext cx="8272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E79B75F-243C-4933-B36D-2F1E4F0E5E5F}"/>
              </a:ext>
            </a:extLst>
          </p:cNvPr>
          <p:cNvCxnSpPr>
            <a:stCxn id="12" idx="3"/>
            <a:endCxn id="6" idx="1"/>
          </p:cNvCxnSpPr>
          <p:nvPr/>
        </p:nvCxnSpPr>
        <p:spPr>
          <a:xfrm>
            <a:off x="5652383" y="5902135"/>
            <a:ext cx="827267" cy="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8F02A4B-0F0D-4821-B807-02A536A0FB45}"/>
              </a:ext>
            </a:extLst>
          </p:cNvPr>
          <p:cNvCxnSpPr>
            <a:stCxn id="10" idx="3"/>
            <a:endCxn id="18" idx="1"/>
          </p:cNvCxnSpPr>
          <p:nvPr/>
        </p:nvCxnSpPr>
        <p:spPr>
          <a:xfrm>
            <a:off x="8882825" y="2088159"/>
            <a:ext cx="359780" cy="188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D5A9159-2CDF-4C98-948F-856F65FAF285}"/>
              </a:ext>
            </a:extLst>
          </p:cNvPr>
          <p:cNvCxnSpPr>
            <a:stCxn id="8" idx="3"/>
            <a:endCxn id="18" idx="1"/>
          </p:cNvCxnSpPr>
          <p:nvPr/>
        </p:nvCxnSpPr>
        <p:spPr>
          <a:xfrm>
            <a:off x="8875688" y="3961272"/>
            <a:ext cx="366917" cy="8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771DF53-FBF2-431A-A9FD-8B07E1981C71}"/>
              </a:ext>
            </a:extLst>
          </p:cNvPr>
          <p:cNvCxnSpPr>
            <a:stCxn id="6" idx="3"/>
            <a:endCxn id="18" idx="1"/>
          </p:cNvCxnSpPr>
          <p:nvPr/>
        </p:nvCxnSpPr>
        <p:spPr>
          <a:xfrm flipV="1">
            <a:off x="8875688" y="3969498"/>
            <a:ext cx="366917" cy="1932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54C45473-3D04-4F9C-8533-3BFF37212AA7}"/>
              </a:ext>
            </a:extLst>
          </p:cNvPr>
          <p:cNvSpPr txBox="1"/>
          <p:nvPr/>
        </p:nvSpPr>
        <p:spPr>
          <a:xfrm>
            <a:off x="3355797" y="4732710"/>
            <a:ext cx="1146468" cy="307777"/>
          </a:xfrm>
          <a:prstGeom prst="rect">
            <a:avLst/>
          </a:prstGeom>
          <a:noFill/>
        </p:spPr>
        <p:txBody>
          <a:bodyPr wrap="none" rtlCol="0">
            <a:spAutoFit/>
          </a:bodyPr>
          <a:lstStyle/>
          <a:p>
            <a:r>
              <a:rPr lang="en-US" sz="1400" dirty="0"/>
              <a:t>Blue Channel</a:t>
            </a:r>
          </a:p>
        </p:txBody>
      </p:sp>
      <p:sp>
        <p:nvSpPr>
          <p:cNvPr id="49" name="TextBox 48">
            <a:extLst>
              <a:ext uri="{FF2B5EF4-FFF2-40B4-BE49-F238E27FC236}">
                <a16:creationId xmlns:a16="http://schemas.microsoft.com/office/drawing/2014/main" id="{F8FA2AAD-1AC1-443F-A2C3-82A619D47806}"/>
              </a:ext>
            </a:extLst>
          </p:cNvPr>
          <p:cNvSpPr txBox="1"/>
          <p:nvPr/>
        </p:nvSpPr>
        <p:spPr>
          <a:xfrm>
            <a:off x="2225226" y="6069562"/>
            <a:ext cx="1101648" cy="307777"/>
          </a:xfrm>
          <a:prstGeom prst="rect">
            <a:avLst/>
          </a:prstGeom>
          <a:noFill/>
        </p:spPr>
        <p:txBody>
          <a:bodyPr wrap="none" rtlCol="0">
            <a:spAutoFit/>
          </a:bodyPr>
          <a:lstStyle/>
          <a:p>
            <a:r>
              <a:rPr lang="en-US" sz="1400" dirty="0"/>
              <a:t>Red Channel</a:t>
            </a:r>
          </a:p>
        </p:txBody>
      </p:sp>
      <p:sp>
        <p:nvSpPr>
          <p:cNvPr id="50" name="TextBox 49">
            <a:extLst>
              <a:ext uri="{FF2B5EF4-FFF2-40B4-BE49-F238E27FC236}">
                <a16:creationId xmlns:a16="http://schemas.microsoft.com/office/drawing/2014/main" id="{6C8E8342-271A-4ECB-B1B1-C14A49E64E34}"/>
              </a:ext>
            </a:extLst>
          </p:cNvPr>
          <p:cNvSpPr txBox="1"/>
          <p:nvPr/>
        </p:nvSpPr>
        <p:spPr>
          <a:xfrm>
            <a:off x="1997158" y="1653066"/>
            <a:ext cx="1270732" cy="307777"/>
          </a:xfrm>
          <a:prstGeom prst="rect">
            <a:avLst/>
          </a:prstGeom>
          <a:noFill/>
        </p:spPr>
        <p:txBody>
          <a:bodyPr wrap="none" rtlCol="0">
            <a:spAutoFit/>
          </a:bodyPr>
          <a:lstStyle/>
          <a:p>
            <a:r>
              <a:rPr lang="en-US" sz="1400" dirty="0"/>
              <a:t>Green Channel</a:t>
            </a:r>
          </a:p>
        </p:txBody>
      </p:sp>
      <p:sp>
        <p:nvSpPr>
          <p:cNvPr id="51" name="TextBox 50">
            <a:extLst>
              <a:ext uri="{FF2B5EF4-FFF2-40B4-BE49-F238E27FC236}">
                <a16:creationId xmlns:a16="http://schemas.microsoft.com/office/drawing/2014/main" id="{DD3DEA71-0481-44A8-8AFF-9CF36F835B81}"/>
              </a:ext>
            </a:extLst>
          </p:cNvPr>
          <p:cNvSpPr txBox="1"/>
          <p:nvPr/>
        </p:nvSpPr>
        <p:spPr>
          <a:xfrm>
            <a:off x="5706236" y="1545344"/>
            <a:ext cx="827268" cy="523220"/>
          </a:xfrm>
          <a:prstGeom prst="rect">
            <a:avLst/>
          </a:prstGeom>
          <a:noFill/>
        </p:spPr>
        <p:txBody>
          <a:bodyPr wrap="square" rtlCol="0">
            <a:spAutoFit/>
          </a:bodyPr>
          <a:lstStyle/>
          <a:p>
            <a:r>
              <a:rPr lang="en-US" sz="1400" dirty="0"/>
              <a:t>Equalization</a:t>
            </a:r>
          </a:p>
        </p:txBody>
      </p:sp>
      <p:sp>
        <p:nvSpPr>
          <p:cNvPr id="52" name="TextBox 51">
            <a:extLst>
              <a:ext uri="{FF2B5EF4-FFF2-40B4-BE49-F238E27FC236}">
                <a16:creationId xmlns:a16="http://schemas.microsoft.com/office/drawing/2014/main" id="{DBC0685F-FC34-4BCD-AB83-870C07BB4517}"/>
              </a:ext>
            </a:extLst>
          </p:cNvPr>
          <p:cNvSpPr txBox="1"/>
          <p:nvPr/>
        </p:nvSpPr>
        <p:spPr>
          <a:xfrm>
            <a:off x="5616589" y="5427061"/>
            <a:ext cx="827268" cy="523220"/>
          </a:xfrm>
          <a:prstGeom prst="rect">
            <a:avLst/>
          </a:prstGeom>
          <a:noFill/>
        </p:spPr>
        <p:txBody>
          <a:bodyPr wrap="square" rtlCol="0">
            <a:spAutoFit/>
          </a:bodyPr>
          <a:lstStyle/>
          <a:p>
            <a:r>
              <a:rPr lang="en-US" sz="1400" dirty="0"/>
              <a:t>Equalization</a:t>
            </a:r>
          </a:p>
        </p:txBody>
      </p:sp>
      <p:sp>
        <p:nvSpPr>
          <p:cNvPr id="53" name="TextBox 52">
            <a:extLst>
              <a:ext uri="{FF2B5EF4-FFF2-40B4-BE49-F238E27FC236}">
                <a16:creationId xmlns:a16="http://schemas.microsoft.com/office/drawing/2014/main" id="{395BC345-762D-4E27-88E0-08F6BD3EF398}"/>
              </a:ext>
            </a:extLst>
          </p:cNvPr>
          <p:cNvSpPr txBox="1"/>
          <p:nvPr/>
        </p:nvSpPr>
        <p:spPr>
          <a:xfrm>
            <a:off x="5688303" y="3454827"/>
            <a:ext cx="827268" cy="523220"/>
          </a:xfrm>
          <a:prstGeom prst="rect">
            <a:avLst/>
          </a:prstGeom>
          <a:noFill/>
        </p:spPr>
        <p:txBody>
          <a:bodyPr wrap="square" rtlCol="0">
            <a:spAutoFit/>
          </a:bodyPr>
          <a:lstStyle/>
          <a:p>
            <a:r>
              <a:rPr lang="en-US" sz="1400" dirty="0"/>
              <a:t>Equalization</a:t>
            </a:r>
          </a:p>
        </p:txBody>
      </p:sp>
      <p:sp>
        <p:nvSpPr>
          <p:cNvPr id="54" name="TextBox 53">
            <a:extLst>
              <a:ext uri="{FF2B5EF4-FFF2-40B4-BE49-F238E27FC236}">
                <a16:creationId xmlns:a16="http://schemas.microsoft.com/office/drawing/2014/main" id="{55886AF8-8B1E-4096-83DB-539E42F9E1B1}"/>
              </a:ext>
            </a:extLst>
          </p:cNvPr>
          <p:cNvSpPr txBox="1"/>
          <p:nvPr/>
        </p:nvSpPr>
        <p:spPr>
          <a:xfrm>
            <a:off x="744071" y="5190565"/>
            <a:ext cx="732893" cy="369332"/>
          </a:xfrm>
          <a:prstGeom prst="rect">
            <a:avLst/>
          </a:prstGeom>
          <a:noFill/>
        </p:spPr>
        <p:txBody>
          <a:bodyPr wrap="none" rtlCol="0">
            <a:spAutoFit/>
          </a:bodyPr>
          <a:lstStyle/>
          <a:p>
            <a:r>
              <a:rPr lang="en-US" dirty="0"/>
              <a:t>Input </a:t>
            </a:r>
          </a:p>
        </p:txBody>
      </p:sp>
      <p:sp>
        <p:nvSpPr>
          <p:cNvPr id="55" name="TextBox 54">
            <a:extLst>
              <a:ext uri="{FF2B5EF4-FFF2-40B4-BE49-F238E27FC236}">
                <a16:creationId xmlns:a16="http://schemas.microsoft.com/office/drawing/2014/main" id="{DB7C114B-A2F5-4729-8EEB-F9437E797D8D}"/>
              </a:ext>
            </a:extLst>
          </p:cNvPr>
          <p:cNvSpPr txBox="1"/>
          <p:nvPr/>
        </p:nvSpPr>
        <p:spPr>
          <a:xfrm>
            <a:off x="10282518" y="5342965"/>
            <a:ext cx="909223" cy="369332"/>
          </a:xfrm>
          <a:prstGeom prst="rect">
            <a:avLst/>
          </a:prstGeom>
          <a:noFill/>
        </p:spPr>
        <p:txBody>
          <a:bodyPr wrap="none" rtlCol="0">
            <a:spAutoFit/>
          </a:bodyPr>
          <a:lstStyle/>
          <a:p>
            <a:r>
              <a:rPr lang="en-US" dirty="0"/>
              <a:t>Output </a:t>
            </a:r>
          </a:p>
        </p:txBody>
      </p:sp>
    </p:spTree>
    <p:extLst>
      <p:ext uri="{BB962C8B-B14F-4D97-AF65-F5344CB8AC3E}">
        <p14:creationId xmlns:p14="http://schemas.microsoft.com/office/powerpoint/2010/main" val="40779934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1041</TotalTime>
  <Words>763</Words>
  <Application>Microsoft Office PowerPoint</Application>
  <PresentationFormat>Widescreen</PresentationFormat>
  <Paragraphs>121</Paragraphs>
  <Slides>15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Calibri</vt:lpstr>
      <vt:lpstr>Calibri Light</vt:lpstr>
      <vt:lpstr>Cambria Math</vt:lpstr>
      <vt:lpstr>Courier New</vt:lpstr>
      <vt:lpstr>Google Sans</vt:lpstr>
      <vt:lpstr>Times New Roman</vt:lpstr>
      <vt:lpstr>Wingdings</vt:lpstr>
      <vt:lpstr>Office Theme</vt:lpstr>
      <vt:lpstr>PowerPoint Presentation</vt:lpstr>
      <vt:lpstr>Histogram</vt:lpstr>
      <vt:lpstr>Histogram Equalization</vt:lpstr>
      <vt:lpstr>PDF</vt:lpstr>
      <vt:lpstr>CDF</vt:lpstr>
      <vt:lpstr>Histogram Equalization</vt:lpstr>
      <vt:lpstr>Map sk to its rk </vt:lpstr>
      <vt:lpstr>Classwork </vt:lpstr>
      <vt:lpstr>Classwork</vt:lpstr>
      <vt:lpstr>Classwork</vt:lpstr>
      <vt:lpstr>Python Functions</vt:lpstr>
      <vt:lpstr>Assignment</vt:lpstr>
      <vt:lpstr>Erlang distribution</vt:lpstr>
      <vt:lpstr>Erlang distribution</vt:lpstr>
      <vt:lpstr>Histogram Matching with Erlang distribution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4128 Lab 1</dc:title>
  <dc:creator>Sunanda_Das</dc:creator>
  <cp:lastModifiedBy>D B</cp:lastModifiedBy>
  <cp:revision>77</cp:revision>
  <dcterms:created xsi:type="dcterms:W3CDTF">2022-03-22T12:35:29Z</dcterms:created>
  <dcterms:modified xsi:type="dcterms:W3CDTF">2024-03-12T21:04:43Z</dcterms:modified>
</cp:coreProperties>
</file>